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Poppins Bold" panose="020B0604020202020204" charset="-94"/>
      <p:regular r:id="rId20"/>
    </p:embeddedFont>
    <p:embeddedFont>
      <p:font typeface="Poppins Light Bold" panose="020B0604020202020204" charset="-9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3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4286"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2"/>
            <a:stretch>
              <a:fillRect/>
            </a:stretch>
          </a:blipFill>
        </p:spPr>
      </p:sp>
      <p:grpSp>
        <p:nvGrpSpPr>
          <p:cNvPr id="3" name="Group 3"/>
          <p:cNvGrpSpPr/>
          <p:nvPr/>
        </p:nvGrpSpPr>
        <p:grpSpPr>
          <a:xfrm>
            <a:off x="11434286" y="-485847"/>
            <a:ext cx="7345862" cy="11315844"/>
            <a:chOff x="0" y="0"/>
            <a:chExt cx="1934713" cy="2980305"/>
          </a:xfrm>
        </p:grpSpPr>
        <p:sp>
          <p:nvSpPr>
            <p:cNvPr id="4" name="Freeform 4"/>
            <p:cNvSpPr/>
            <p:nvPr/>
          </p:nvSpPr>
          <p:spPr>
            <a:xfrm>
              <a:off x="0" y="0"/>
              <a:ext cx="1934713" cy="2980305"/>
            </a:xfrm>
            <a:custGeom>
              <a:avLst/>
              <a:gdLst/>
              <a:ahLst/>
              <a:cxnLst/>
              <a:rect l="l" t="t" r="r" b="b"/>
              <a:pathLst>
                <a:path w="1934713" h="2980305">
                  <a:moveTo>
                    <a:pt x="0" y="0"/>
                  </a:moveTo>
                  <a:lnTo>
                    <a:pt x="1934713" y="0"/>
                  </a:lnTo>
                  <a:lnTo>
                    <a:pt x="1934713" y="2980305"/>
                  </a:lnTo>
                  <a:lnTo>
                    <a:pt x="0" y="2980305"/>
                  </a:lnTo>
                  <a:close/>
                </a:path>
              </a:pathLst>
            </a:custGeom>
            <a:solidFill>
              <a:srgbClr val="1F4F74">
                <a:alpha val="71765"/>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flipV="1">
            <a:off x="1288859" y="6875938"/>
            <a:ext cx="8486697" cy="20563"/>
          </a:xfrm>
          <a:prstGeom prst="line">
            <a:avLst/>
          </a:prstGeom>
          <a:ln w="38100" cap="flat">
            <a:solidFill>
              <a:srgbClr val="447B9C"/>
            </a:solidFill>
            <a:prstDash val="solid"/>
            <a:headEnd type="none" w="sm" len="sm"/>
            <a:tailEnd type="none" w="sm" len="sm"/>
          </a:ln>
        </p:spPr>
      </p:sp>
      <p:sp>
        <p:nvSpPr>
          <p:cNvPr id="7" name="TextBox 7"/>
          <p:cNvSpPr txBox="1"/>
          <p:nvPr/>
        </p:nvSpPr>
        <p:spPr>
          <a:xfrm>
            <a:off x="1396363" y="6177520"/>
            <a:ext cx="9468789" cy="679369"/>
          </a:xfrm>
          <a:prstGeom prst="rect">
            <a:avLst/>
          </a:prstGeom>
        </p:spPr>
        <p:txBody>
          <a:bodyPr lIns="0" tIns="0" rIns="0" bIns="0" rtlCol="0" anchor="t">
            <a:spAutoFit/>
          </a:bodyPr>
          <a:lstStyle/>
          <a:p>
            <a:pPr>
              <a:lnSpc>
                <a:spcPts val="5599"/>
              </a:lnSpc>
            </a:pPr>
            <a:r>
              <a:rPr lang="en-US" sz="3200" spc="-99" dirty="0">
                <a:solidFill>
                  <a:srgbClr val="1F4F74"/>
                </a:solidFill>
                <a:latin typeface="Poppins Bold"/>
              </a:rPr>
              <a:t>HOSPITAL MANAGEMENT SYSTEM</a:t>
            </a:r>
          </a:p>
        </p:txBody>
      </p:sp>
      <p:sp>
        <p:nvSpPr>
          <p:cNvPr id="8" name="Freeform 8"/>
          <p:cNvSpPr/>
          <p:nvPr/>
        </p:nvSpPr>
        <p:spPr>
          <a:xfrm>
            <a:off x="9775556" y="6449510"/>
            <a:ext cx="850795" cy="850795"/>
          </a:xfrm>
          <a:custGeom>
            <a:avLst/>
            <a:gdLst/>
            <a:ahLst/>
            <a:cxnLst/>
            <a:rect l="l" t="t" r="r" b="b"/>
            <a:pathLst>
              <a:path w="850795" h="850795">
                <a:moveTo>
                  <a:pt x="0" y="0"/>
                </a:moveTo>
                <a:lnTo>
                  <a:pt x="850795" y="0"/>
                </a:lnTo>
                <a:lnTo>
                  <a:pt x="850795" y="850795"/>
                </a:lnTo>
                <a:lnTo>
                  <a:pt x="0" y="850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4395184" y="454207"/>
            <a:ext cx="2622681" cy="2622681"/>
          </a:xfrm>
          <a:custGeom>
            <a:avLst/>
            <a:gdLst/>
            <a:ahLst/>
            <a:cxnLst/>
            <a:rect l="l" t="t" r="r" b="b"/>
            <a:pathLst>
              <a:path w="2622681" h="2622681">
                <a:moveTo>
                  <a:pt x="0" y="0"/>
                </a:moveTo>
                <a:lnTo>
                  <a:pt x="2622681" y="0"/>
                </a:lnTo>
                <a:lnTo>
                  <a:pt x="2622681" y="2622680"/>
                </a:lnTo>
                <a:lnTo>
                  <a:pt x="0" y="2622680"/>
                </a:lnTo>
                <a:lnTo>
                  <a:pt x="0" y="0"/>
                </a:lnTo>
                <a:close/>
              </a:path>
            </a:pathLst>
          </a:custGeom>
          <a:blipFill>
            <a:blip r:embed="rId5"/>
            <a:stretch>
              <a:fillRect/>
            </a:stretch>
          </a:blipFill>
        </p:spPr>
      </p:sp>
      <p:sp>
        <p:nvSpPr>
          <p:cNvPr id="10" name="Freeform 10"/>
          <p:cNvSpPr/>
          <p:nvPr/>
        </p:nvSpPr>
        <p:spPr>
          <a:xfrm>
            <a:off x="10177369" y="236298"/>
            <a:ext cx="897964" cy="792402"/>
          </a:xfrm>
          <a:custGeom>
            <a:avLst/>
            <a:gdLst/>
            <a:ahLst/>
            <a:cxnLst/>
            <a:rect l="l" t="t" r="r" b="b"/>
            <a:pathLst>
              <a:path w="897964" h="792402">
                <a:moveTo>
                  <a:pt x="0" y="0"/>
                </a:moveTo>
                <a:lnTo>
                  <a:pt x="897964" y="0"/>
                </a:lnTo>
                <a:lnTo>
                  <a:pt x="897964" y="792402"/>
                </a:lnTo>
                <a:lnTo>
                  <a:pt x="0" y="792402"/>
                </a:lnTo>
                <a:lnTo>
                  <a:pt x="0" y="0"/>
                </a:lnTo>
                <a:close/>
              </a:path>
            </a:pathLst>
          </a:custGeom>
          <a:blipFill>
            <a:blip r:embed="rId6">
              <a:alphaModFix amt="70000"/>
            </a:blip>
            <a:stretch>
              <a:fillRect/>
            </a:stretch>
          </a:blipFill>
        </p:spPr>
      </p:sp>
      <p:sp>
        <p:nvSpPr>
          <p:cNvPr id="11" name="TextBox 11"/>
          <p:cNvSpPr txBox="1"/>
          <p:nvPr/>
        </p:nvSpPr>
        <p:spPr>
          <a:xfrm>
            <a:off x="1396363" y="6952116"/>
            <a:ext cx="7471050" cy="567463"/>
          </a:xfrm>
          <a:prstGeom prst="rect">
            <a:avLst/>
          </a:prstGeom>
        </p:spPr>
        <p:txBody>
          <a:bodyPr lIns="0" tIns="0" rIns="0" bIns="0" rtlCol="0" anchor="t">
            <a:spAutoFit/>
          </a:bodyPr>
          <a:lstStyle/>
          <a:p>
            <a:pPr>
              <a:lnSpc>
                <a:spcPts val="4900"/>
              </a:lnSpc>
            </a:pPr>
            <a:r>
              <a:rPr lang="en-US" sz="2500" spc="87" dirty="0">
                <a:solidFill>
                  <a:srgbClr val="447B9C"/>
                </a:solidFill>
                <a:latin typeface="Poppins Light Bold"/>
              </a:rPr>
              <a:t>Graduation Project II </a:t>
            </a:r>
          </a:p>
        </p:txBody>
      </p:sp>
      <p:sp>
        <p:nvSpPr>
          <p:cNvPr id="12" name="TextBox 12"/>
          <p:cNvSpPr txBox="1"/>
          <p:nvPr/>
        </p:nvSpPr>
        <p:spPr>
          <a:xfrm>
            <a:off x="0" y="9220200"/>
            <a:ext cx="11413049" cy="850792"/>
          </a:xfrm>
          <a:prstGeom prst="rect">
            <a:avLst/>
          </a:prstGeom>
        </p:spPr>
        <p:txBody>
          <a:bodyPr lIns="0" tIns="0" rIns="0" bIns="0" rtlCol="0" anchor="t">
            <a:spAutoFit/>
          </a:bodyPr>
          <a:lstStyle/>
          <a:p>
            <a:pPr algn="ctr">
              <a:lnSpc>
                <a:spcPts val="3499"/>
              </a:lnSpc>
            </a:pPr>
            <a:r>
              <a:rPr lang="en-US" sz="2499" spc="62">
                <a:solidFill>
                  <a:srgbClr val="447B9C"/>
                </a:solidFill>
                <a:latin typeface="Poppins Light Bold"/>
              </a:rPr>
              <a:t>Ali Can Doğan - 180343</a:t>
            </a:r>
          </a:p>
          <a:p>
            <a:pPr algn="ctr">
              <a:lnSpc>
                <a:spcPts val="3499"/>
              </a:lnSpc>
            </a:pPr>
            <a:r>
              <a:rPr lang="en-US" sz="2499" spc="62">
                <a:solidFill>
                  <a:srgbClr val="447B9C"/>
                </a:solidFill>
                <a:latin typeface="Poppins Light Bold"/>
              </a:rPr>
              <a:t>Supervisor: Assoc. Prof. Dr. Ezgi Deniz Ülker</a:t>
            </a:r>
          </a:p>
        </p:txBody>
      </p:sp>
      <p:sp>
        <p:nvSpPr>
          <p:cNvPr id="13" name="TextBox 13"/>
          <p:cNvSpPr txBox="1"/>
          <p:nvPr/>
        </p:nvSpPr>
        <p:spPr>
          <a:xfrm>
            <a:off x="1088633" y="3717291"/>
            <a:ext cx="9655567" cy="1285608"/>
          </a:xfrm>
          <a:prstGeom prst="rect">
            <a:avLst/>
          </a:prstGeom>
        </p:spPr>
        <p:txBody>
          <a:bodyPr wrap="square" lIns="0" tIns="0" rIns="0" bIns="0" rtlCol="0" anchor="t">
            <a:spAutoFit/>
          </a:bodyPr>
          <a:lstStyle/>
          <a:p>
            <a:pPr>
              <a:lnSpc>
                <a:spcPts val="5599"/>
              </a:lnSpc>
            </a:pPr>
            <a:r>
              <a:rPr lang="tr-TR" sz="4600" spc="-99" dirty="0">
                <a:solidFill>
                  <a:srgbClr val="1F4F74"/>
                </a:solidFill>
                <a:latin typeface="Poppins Bold"/>
              </a:rPr>
              <a:t>EUROPEAN UNIVERSITY OF LEFKE</a:t>
            </a:r>
            <a:endParaRPr lang="en-US" sz="4600" spc="-99" dirty="0">
              <a:solidFill>
                <a:srgbClr val="1F4F74"/>
              </a:solidFill>
              <a:latin typeface="Poppins Bold"/>
            </a:endParaRPr>
          </a:p>
          <a:p>
            <a:pPr algn="ctr">
              <a:lnSpc>
                <a:spcPts val="4900"/>
              </a:lnSpc>
            </a:pPr>
            <a:r>
              <a:rPr lang="tr-TR" sz="2500" spc="87" dirty="0" err="1">
                <a:solidFill>
                  <a:srgbClr val="447B9C"/>
                </a:solidFill>
                <a:latin typeface="Poppins Light Bold"/>
              </a:rPr>
              <a:t>Department</a:t>
            </a:r>
            <a:r>
              <a:rPr lang="tr-TR" sz="2500" spc="87" dirty="0">
                <a:solidFill>
                  <a:srgbClr val="447B9C"/>
                </a:solidFill>
                <a:latin typeface="Poppins Light Bold"/>
              </a:rPr>
              <a:t> of Software </a:t>
            </a:r>
            <a:r>
              <a:rPr lang="tr-TR" sz="2500" spc="87" dirty="0" err="1">
                <a:solidFill>
                  <a:srgbClr val="447B9C"/>
                </a:solidFill>
                <a:latin typeface="Poppins Light Bold"/>
              </a:rPr>
              <a:t>Engineering</a:t>
            </a:r>
            <a:endParaRPr lang="en-US" sz="2500" spc="87" dirty="0">
              <a:solidFill>
                <a:srgbClr val="447B9C"/>
              </a:solidFill>
              <a:latin typeface="Poppins Light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18991" y="-262184"/>
            <a:ext cx="7917613" cy="11389507"/>
          </a:xfrm>
          <a:custGeom>
            <a:avLst/>
            <a:gdLst/>
            <a:ahLst/>
            <a:cxnLst/>
            <a:rect l="l" t="t" r="r" b="b"/>
            <a:pathLst>
              <a:path w="7917613" h="11389507">
                <a:moveTo>
                  <a:pt x="0" y="0"/>
                </a:moveTo>
                <a:lnTo>
                  <a:pt x="7917613" y="0"/>
                </a:lnTo>
                <a:lnTo>
                  <a:pt x="7917613" y="11389508"/>
                </a:lnTo>
                <a:lnTo>
                  <a:pt x="0" y="11389508"/>
                </a:lnTo>
                <a:lnTo>
                  <a:pt x="0" y="0"/>
                </a:lnTo>
                <a:close/>
              </a:path>
            </a:pathLst>
          </a:custGeom>
          <a:blipFill>
            <a:blip r:embed="rId2"/>
            <a:stretch>
              <a:fillRect/>
            </a:stretch>
          </a:blipFill>
        </p:spPr>
      </p:sp>
      <p:grpSp>
        <p:nvGrpSpPr>
          <p:cNvPr id="3" name="Group 3"/>
          <p:cNvGrpSpPr/>
          <p:nvPr/>
        </p:nvGrpSpPr>
        <p:grpSpPr>
          <a:xfrm>
            <a:off x="-538646" y="-514422"/>
            <a:ext cx="5737268" cy="11315844"/>
            <a:chOff x="0" y="0"/>
            <a:chExt cx="1511050" cy="2980305"/>
          </a:xfrm>
        </p:grpSpPr>
        <p:sp>
          <p:nvSpPr>
            <p:cNvPr id="4" name="Freeform 4"/>
            <p:cNvSpPr/>
            <p:nvPr/>
          </p:nvSpPr>
          <p:spPr>
            <a:xfrm>
              <a:off x="0" y="0"/>
              <a:ext cx="1511050" cy="2980305"/>
            </a:xfrm>
            <a:custGeom>
              <a:avLst/>
              <a:gdLst/>
              <a:ahLst/>
              <a:cxnLst/>
              <a:rect l="l" t="t" r="r" b="b"/>
              <a:pathLst>
                <a:path w="1511050" h="2980305">
                  <a:moveTo>
                    <a:pt x="0" y="0"/>
                  </a:moveTo>
                  <a:lnTo>
                    <a:pt x="1511050" y="0"/>
                  </a:lnTo>
                  <a:lnTo>
                    <a:pt x="1511050" y="2980305"/>
                  </a:lnTo>
                  <a:lnTo>
                    <a:pt x="0" y="2980305"/>
                  </a:lnTo>
                  <a:close/>
                </a:path>
              </a:pathLst>
            </a:custGeom>
            <a:solidFill>
              <a:srgbClr val="1F4F74">
                <a:alpha val="71765"/>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a:off x="-1706476" y="5394470"/>
            <a:ext cx="4461861" cy="0"/>
          </a:xfrm>
          <a:prstGeom prst="line">
            <a:avLst/>
          </a:prstGeom>
          <a:ln w="38100" cap="flat">
            <a:solidFill>
              <a:srgbClr val="FFFFFF"/>
            </a:solidFill>
            <a:prstDash val="solid"/>
            <a:headEnd type="none" w="sm" len="sm"/>
            <a:tailEnd type="none" w="sm" len="sm"/>
          </a:ln>
        </p:spPr>
      </p:sp>
      <p:sp>
        <p:nvSpPr>
          <p:cNvPr id="7" name="Freeform 7"/>
          <p:cNvSpPr/>
          <p:nvPr/>
        </p:nvSpPr>
        <p:spPr>
          <a:xfrm>
            <a:off x="2329988" y="4969073"/>
            <a:ext cx="850795" cy="850795"/>
          </a:xfrm>
          <a:custGeom>
            <a:avLst/>
            <a:gdLst/>
            <a:ahLst/>
            <a:cxnLst/>
            <a:rect l="l" t="t" r="r" b="b"/>
            <a:pathLst>
              <a:path w="850795" h="850795">
                <a:moveTo>
                  <a:pt x="0" y="0"/>
                </a:moveTo>
                <a:lnTo>
                  <a:pt x="850795" y="0"/>
                </a:lnTo>
                <a:lnTo>
                  <a:pt x="850795" y="850794"/>
                </a:lnTo>
                <a:lnTo>
                  <a:pt x="0" y="850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6536748" y="3029413"/>
            <a:ext cx="10528975" cy="4672965"/>
          </a:xfrm>
          <a:prstGeom prst="rect">
            <a:avLst/>
          </a:prstGeom>
        </p:spPr>
        <p:txBody>
          <a:bodyPr lIns="0" tIns="0" rIns="0" bIns="0" rtlCol="0" anchor="t">
            <a:spAutoFit/>
          </a:bodyPr>
          <a:lstStyle/>
          <a:p>
            <a:pPr marL="496571" lvl="1" indent="-248285" algn="just">
              <a:lnSpc>
                <a:spcPts val="4140"/>
              </a:lnSpc>
              <a:buFont typeface="Arial"/>
              <a:buChar char="•"/>
            </a:pPr>
            <a:r>
              <a:rPr lang="en-US" sz="2300">
                <a:solidFill>
                  <a:srgbClr val="447B9C"/>
                </a:solidFill>
                <a:latin typeface="Poppins Light Bold"/>
              </a:rPr>
              <a:t>The target audience for my project encompasses individuals in need of hospital appointments and hospitals seeking to transition from traditional data keeping methods to virtual systems.</a:t>
            </a:r>
          </a:p>
          <a:p>
            <a:pPr algn="just">
              <a:lnSpc>
                <a:spcPts val="4140"/>
              </a:lnSpc>
            </a:pPr>
            <a:endParaRPr lang="en-US" sz="2300">
              <a:solidFill>
                <a:srgbClr val="447B9C"/>
              </a:solidFill>
              <a:latin typeface="Poppins Light Bold"/>
            </a:endParaRPr>
          </a:p>
          <a:p>
            <a:pPr marL="496571" lvl="1" indent="-248285" algn="just">
              <a:lnSpc>
                <a:spcPts val="4140"/>
              </a:lnSpc>
              <a:buFont typeface="Arial"/>
              <a:buChar char="•"/>
            </a:pPr>
            <a:r>
              <a:rPr lang="en-US" sz="2300">
                <a:solidFill>
                  <a:srgbClr val="447B9C"/>
                </a:solidFill>
                <a:latin typeface="Poppins Light Bold"/>
              </a:rPr>
              <a:t>User satisfaction stands as a paramount feature to consider during project development. I empathetically placed myself in the users' shoes, envisioning how they could comfortably utilize the system's functions. Consequently, the project goals successfully fulfill the users' needs as promised.</a:t>
            </a:r>
          </a:p>
        </p:txBody>
      </p:sp>
      <p:sp>
        <p:nvSpPr>
          <p:cNvPr id="9" name="Freeform 9"/>
          <p:cNvSpPr/>
          <p:nvPr/>
        </p:nvSpPr>
        <p:spPr>
          <a:xfrm>
            <a:off x="16645698"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5">
              <a:alphaModFix amt="70000"/>
            </a:blip>
            <a:stretch>
              <a:fillRect l="-8701" t="-6316" r="-8701"/>
            </a:stretch>
          </a:blipFill>
        </p:spPr>
      </p:sp>
      <p:sp>
        <p:nvSpPr>
          <p:cNvPr id="10" name="TextBox 10"/>
          <p:cNvSpPr txBox="1"/>
          <p:nvPr/>
        </p:nvSpPr>
        <p:spPr>
          <a:xfrm>
            <a:off x="6536748" y="1192528"/>
            <a:ext cx="6191847" cy="859503"/>
          </a:xfrm>
          <a:prstGeom prst="rect">
            <a:avLst/>
          </a:prstGeom>
        </p:spPr>
        <p:txBody>
          <a:bodyPr lIns="0" tIns="0" rIns="0" bIns="0" rtlCol="0" anchor="t">
            <a:spAutoFit/>
          </a:bodyPr>
          <a:lstStyle/>
          <a:p>
            <a:pPr>
              <a:lnSpc>
                <a:spcPts val="6877"/>
              </a:lnSpc>
            </a:pPr>
            <a:r>
              <a:rPr lang="en-US" sz="5683">
                <a:solidFill>
                  <a:srgbClr val="1F4F74"/>
                </a:solidFill>
                <a:latin typeface="Poppins Bold"/>
              </a:rPr>
              <a:t>TARGET GROUP: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61143" y="-476322"/>
            <a:ext cx="6309818" cy="11315844"/>
            <a:chOff x="0" y="0"/>
            <a:chExt cx="1661845" cy="2980305"/>
          </a:xfrm>
        </p:grpSpPr>
        <p:sp>
          <p:nvSpPr>
            <p:cNvPr id="3" name="Freeform 3"/>
            <p:cNvSpPr/>
            <p:nvPr/>
          </p:nvSpPr>
          <p:spPr>
            <a:xfrm>
              <a:off x="0" y="0"/>
              <a:ext cx="1661845" cy="2980305"/>
            </a:xfrm>
            <a:custGeom>
              <a:avLst/>
              <a:gdLst/>
              <a:ahLst/>
              <a:cxnLst/>
              <a:rect l="l" t="t" r="r" b="b"/>
              <a:pathLst>
                <a:path w="1661845" h="2980305">
                  <a:moveTo>
                    <a:pt x="0" y="0"/>
                  </a:moveTo>
                  <a:lnTo>
                    <a:pt x="1661845" y="0"/>
                  </a:lnTo>
                  <a:lnTo>
                    <a:pt x="1661845" y="2980305"/>
                  </a:lnTo>
                  <a:lnTo>
                    <a:pt x="0" y="2980305"/>
                  </a:lnTo>
                  <a:close/>
                </a:path>
              </a:pathLst>
            </a:custGeom>
            <a:solidFill>
              <a:srgbClr val="1F4F74">
                <a:alpha val="71765"/>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755650"/>
            <a:ext cx="9146866" cy="709262"/>
          </a:xfrm>
          <a:prstGeom prst="rect">
            <a:avLst/>
          </a:prstGeom>
        </p:spPr>
        <p:txBody>
          <a:bodyPr lIns="0" tIns="0" rIns="0" bIns="0" rtlCol="0" anchor="t">
            <a:spAutoFit/>
          </a:bodyPr>
          <a:lstStyle/>
          <a:p>
            <a:pPr>
              <a:lnSpc>
                <a:spcPts val="5522"/>
              </a:lnSpc>
            </a:pPr>
            <a:r>
              <a:rPr lang="en-US" sz="4564">
                <a:solidFill>
                  <a:srgbClr val="1F4F74"/>
                </a:solidFill>
                <a:latin typeface="Poppins Bold"/>
              </a:rPr>
              <a:t>LIMITATIONS:</a:t>
            </a:r>
          </a:p>
        </p:txBody>
      </p:sp>
      <p:sp>
        <p:nvSpPr>
          <p:cNvPr id="6" name="TextBox 6"/>
          <p:cNvSpPr txBox="1"/>
          <p:nvPr/>
        </p:nvSpPr>
        <p:spPr>
          <a:xfrm>
            <a:off x="1028700" y="1956469"/>
            <a:ext cx="12199372" cy="7526817"/>
          </a:xfrm>
          <a:prstGeom prst="rect">
            <a:avLst/>
          </a:prstGeom>
        </p:spPr>
        <p:txBody>
          <a:bodyPr lIns="0" tIns="0" rIns="0" bIns="0" rtlCol="0" anchor="t">
            <a:spAutoFit/>
          </a:bodyPr>
          <a:lstStyle/>
          <a:p>
            <a:pPr marL="478767" lvl="1" indent="-239383">
              <a:lnSpc>
                <a:spcPts val="3991"/>
              </a:lnSpc>
              <a:buFont typeface="Arial"/>
              <a:buChar char="•"/>
            </a:pPr>
            <a:r>
              <a:rPr lang="en-US" sz="2217">
                <a:solidFill>
                  <a:srgbClr val="447B9C"/>
                </a:solidFill>
                <a:latin typeface="Poppins Light Bold"/>
              </a:rPr>
              <a:t>TIME CONSTRAINT: The project encountered time constraints that could affect the scope of implemented features and functions.</a:t>
            </a:r>
          </a:p>
          <a:p>
            <a:pPr>
              <a:lnSpc>
                <a:spcPts val="3991"/>
              </a:lnSpc>
            </a:pPr>
            <a:endParaRPr lang="en-US" sz="2217">
              <a:solidFill>
                <a:srgbClr val="447B9C"/>
              </a:solidFill>
              <a:latin typeface="Poppins Light Bold"/>
            </a:endParaRPr>
          </a:p>
          <a:p>
            <a:pPr marL="478767" lvl="1" indent="-239383">
              <a:lnSpc>
                <a:spcPts val="3991"/>
              </a:lnSpc>
              <a:buFont typeface="Arial"/>
              <a:buChar char="•"/>
            </a:pPr>
            <a:r>
              <a:rPr lang="en-US" sz="2217">
                <a:solidFill>
                  <a:srgbClr val="447B9C"/>
                </a:solidFill>
                <a:latin typeface="Poppins Light Bold"/>
              </a:rPr>
              <a:t>RESOURCE CONSTRAINTS: Limitations in terms of budget, human resources or technological infrastructure affected the scope and scale of the project.</a:t>
            </a:r>
          </a:p>
          <a:p>
            <a:pPr>
              <a:lnSpc>
                <a:spcPts val="3991"/>
              </a:lnSpc>
            </a:pPr>
            <a:endParaRPr lang="en-US" sz="2217">
              <a:solidFill>
                <a:srgbClr val="447B9C"/>
              </a:solidFill>
              <a:latin typeface="Poppins Light Bold"/>
            </a:endParaRPr>
          </a:p>
          <a:p>
            <a:pPr marL="478767" lvl="1" indent="-239383">
              <a:lnSpc>
                <a:spcPts val="3991"/>
              </a:lnSpc>
              <a:buFont typeface="Arial"/>
              <a:buChar char="•"/>
            </a:pPr>
            <a:r>
              <a:rPr lang="en-US" sz="2217">
                <a:solidFill>
                  <a:srgbClr val="447B9C"/>
                </a:solidFill>
                <a:latin typeface="Poppins Light Bold"/>
              </a:rPr>
              <a:t>COMPATIBILITY ISSUES: These compatibility limitations have affected the user experience and accessibility of the system.</a:t>
            </a:r>
          </a:p>
          <a:p>
            <a:pPr>
              <a:lnSpc>
                <a:spcPts val="3991"/>
              </a:lnSpc>
            </a:pPr>
            <a:endParaRPr lang="en-US" sz="2217">
              <a:solidFill>
                <a:srgbClr val="447B9C"/>
              </a:solidFill>
              <a:latin typeface="Poppins Light Bold"/>
            </a:endParaRPr>
          </a:p>
          <a:p>
            <a:pPr marL="478767" lvl="1" indent="-239383">
              <a:lnSpc>
                <a:spcPts val="3991"/>
              </a:lnSpc>
              <a:buFont typeface="Arial"/>
              <a:buChar char="•"/>
            </a:pPr>
            <a:r>
              <a:rPr lang="en-US" sz="2217">
                <a:solidFill>
                  <a:srgbClr val="447B9C"/>
                </a:solidFill>
                <a:latin typeface="Poppins Light Bold"/>
              </a:rPr>
              <a:t>SECURITY CONSIDERATIONS: Implementing robust security measures to protect sensitive user information and prevent unauthorized access.</a:t>
            </a:r>
          </a:p>
          <a:p>
            <a:pPr>
              <a:lnSpc>
                <a:spcPts val="3991"/>
              </a:lnSpc>
            </a:pPr>
            <a:endParaRPr lang="en-US" sz="2217">
              <a:solidFill>
                <a:srgbClr val="447B9C"/>
              </a:solidFill>
              <a:latin typeface="Poppins Light Bold"/>
            </a:endParaRPr>
          </a:p>
          <a:p>
            <a:pPr marL="478767" lvl="1" indent="-239383">
              <a:lnSpc>
                <a:spcPts val="3991"/>
              </a:lnSpc>
              <a:buFont typeface="Arial"/>
              <a:buChar char="•"/>
            </a:pPr>
            <a:r>
              <a:rPr lang="en-US" sz="2217">
                <a:solidFill>
                  <a:srgbClr val="447B9C"/>
                </a:solidFill>
                <a:latin typeface="Poppins Light Bold"/>
              </a:rPr>
              <a:t>SCALABILITY LIMITATIONS: Limitation in terms of scalability, i.e. increased number of users and ability to manage data, depending on the design and infrastructure of the project.</a:t>
            </a:r>
          </a:p>
        </p:txBody>
      </p:sp>
      <p:sp>
        <p:nvSpPr>
          <p:cNvPr id="7" name="AutoShape 7"/>
          <p:cNvSpPr/>
          <p:nvPr/>
        </p:nvSpPr>
        <p:spPr>
          <a:xfrm rot="-10799999">
            <a:off x="15286541" y="5143500"/>
            <a:ext cx="4101854" cy="0"/>
          </a:xfrm>
          <a:prstGeom prst="line">
            <a:avLst/>
          </a:prstGeom>
          <a:ln w="38100" cap="flat">
            <a:solidFill>
              <a:srgbClr val="FFFFFF"/>
            </a:solidFill>
            <a:prstDash val="solid"/>
            <a:headEnd type="none" w="sm" len="sm"/>
            <a:tailEnd type="none" w="sm" len="sm"/>
          </a:ln>
        </p:spPr>
      </p:sp>
      <p:sp>
        <p:nvSpPr>
          <p:cNvPr id="8" name="Freeform 8"/>
          <p:cNvSpPr/>
          <p:nvPr/>
        </p:nvSpPr>
        <p:spPr>
          <a:xfrm>
            <a:off x="14861143" y="4718103"/>
            <a:ext cx="850795" cy="850795"/>
          </a:xfrm>
          <a:custGeom>
            <a:avLst/>
            <a:gdLst/>
            <a:ahLst/>
            <a:cxnLst/>
            <a:rect l="l" t="t" r="r" b="b"/>
            <a:pathLst>
              <a:path w="850795" h="850795">
                <a:moveTo>
                  <a:pt x="0" y="0"/>
                </a:moveTo>
                <a:lnTo>
                  <a:pt x="850795" y="0"/>
                </a:lnTo>
                <a:lnTo>
                  <a:pt x="850795" y="850794"/>
                </a:lnTo>
                <a:lnTo>
                  <a:pt x="0" y="8507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5698"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4">
              <a:alphaModFix amt="70000"/>
            </a:blip>
            <a:stretch>
              <a:fillRect l="-8701" t="-6316" r="-8701"/>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471531"/>
            <a:ext cx="12545220" cy="6786769"/>
          </a:xfrm>
          <a:prstGeom prst="rect">
            <a:avLst/>
          </a:prstGeom>
        </p:spPr>
        <p:txBody>
          <a:bodyPr lIns="0" tIns="0" rIns="0" bIns="0" rtlCol="0" anchor="t">
            <a:spAutoFit/>
          </a:bodyPr>
          <a:lstStyle/>
          <a:p>
            <a:pPr marL="599020" lvl="1" indent="-299510" algn="just">
              <a:lnSpc>
                <a:spcPts val="3884"/>
              </a:lnSpc>
              <a:buFont typeface="Arial"/>
              <a:buChar char="•"/>
            </a:pPr>
            <a:r>
              <a:rPr lang="en-US" sz="2774" spc="69">
                <a:solidFill>
                  <a:srgbClr val="447B9C"/>
                </a:solidFill>
                <a:latin typeface="Poppins Light Bold"/>
              </a:rPr>
              <a:t>A live support feature for real-time assistance, </a:t>
            </a:r>
          </a:p>
          <a:p>
            <a:pPr algn="just">
              <a:lnSpc>
                <a:spcPts val="3884"/>
              </a:lnSpc>
            </a:pPr>
            <a:endParaRPr lang="en-US" sz="2774" spc="69">
              <a:solidFill>
                <a:srgbClr val="447B9C"/>
              </a:solidFill>
              <a:latin typeface="Poppins Light Bold"/>
            </a:endParaRPr>
          </a:p>
          <a:p>
            <a:pPr marL="599020" lvl="1" indent="-299510" algn="just">
              <a:lnSpc>
                <a:spcPts val="3884"/>
              </a:lnSpc>
              <a:buFont typeface="Arial"/>
              <a:buChar char="•"/>
            </a:pPr>
            <a:r>
              <a:rPr lang="en-US" sz="2774" spc="69">
                <a:solidFill>
                  <a:srgbClr val="447B9C"/>
                </a:solidFill>
                <a:latin typeface="Poppins Light Bold"/>
              </a:rPr>
              <a:t>A messaging feature to enable direct communication with doctors, </a:t>
            </a:r>
          </a:p>
          <a:p>
            <a:pPr algn="just">
              <a:lnSpc>
                <a:spcPts val="3884"/>
              </a:lnSpc>
            </a:pPr>
            <a:endParaRPr lang="en-US" sz="2774" spc="69">
              <a:solidFill>
                <a:srgbClr val="447B9C"/>
              </a:solidFill>
              <a:latin typeface="Poppins Light Bold"/>
            </a:endParaRPr>
          </a:p>
          <a:p>
            <a:pPr marL="599020" lvl="1" indent="-299510" algn="just">
              <a:lnSpc>
                <a:spcPts val="3884"/>
              </a:lnSpc>
              <a:buFont typeface="Arial"/>
              <a:buChar char="•"/>
            </a:pPr>
            <a:r>
              <a:rPr lang="en-US" sz="2774" spc="69">
                <a:solidFill>
                  <a:srgbClr val="447B9C"/>
                </a:solidFill>
                <a:latin typeface="Poppins Light Bold"/>
              </a:rPr>
              <a:t>Collecting additional user information to enhance and facilitate communication with doctors,</a:t>
            </a:r>
          </a:p>
          <a:p>
            <a:pPr algn="just">
              <a:lnSpc>
                <a:spcPts val="3884"/>
              </a:lnSpc>
            </a:pPr>
            <a:endParaRPr lang="en-US" sz="2774" spc="69">
              <a:solidFill>
                <a:srgbClr val="447B9C"/>
              </a:solidFill>
              <a:latin typeface="Poppins Light Bold"/>
            </a:endParaRPr>
          </a:p>
          <a:p>
            <a:pPr marL="599020" lvl="1" indent="-299510" algn="just">
              <a:lnSpc>
                <a:spcPts val="3884"/>
              </a:lnSpc>
              <a:buFont typeface="Arial"/>
              <a:buChar char="•"/>
            </a:pPr>
            <a:r>
              <a:rPr lang="en-US" sz="2774" spc="69">
                <a:solidFill>
                  <a:srgbClr val="447B9C"/>
                </a:solidFill>
                <a:latin typeface="Poppins Light Bold"/>
              </a:rPr>
              <a:t>Implementing email verification for improved security, </a:t>
            </a:r>
          </a:p>
          <a:p>
            <a:pPr algn="just">
              <a:lnSpc>
                <a:spcPts val="3884"/>
              </a:lnSpc>
            </a:pPr>
            <a:endParaRPr lang="en-US" sz="2774" spc="69">
              <a:solidFill>
                <a:srgbClr val="447B9C"/>
              </a:solidFill>
              <a:latin typeface="Poppins Light Bold"/>
            </a:endParaRPr>
          </a:p>
          <a:p>
            <a:pPr marL="599020" lvl="1" indent="-299510" algn="just">
              <a:lnSpc>
                <a:spcPts val="3884"/>
              </a:lnSpc>
              <a:buFont typeface="Arial"/>
              <a:buChar char="•"/>
            </a:pPr>
            <a:r>
              <a:rPr lang="en-US" sz="2774" spc="69">
                <a:solidFill>
                  <a:srgbClr val="447B9C"/>
                </a:solidFill>
                <a:latin typeface="Poppins Light Bold"/>
              </a:rPr>
              <a:t>Displaying more comprehensive statistics for better insights,</a:t>
            </a:r>
          </a:p>
          <a:p>
            <a:pPr algn="just">
              <a:lnSpc>
                <a:spcPts val="3884"/>
              </a:lnSpc>
            </a:pPr>
            <a:endParaRPr lang="en-US" sz="2774" spc="69">
              <a:solidFill>
                <a:srgbClr val="447B9C"/>
              </a:solidFill>
              <a:latin typeface="Poppins Light Bold"/>
            </a:endParaRPr>
          </a:p>
          <a:p>
            <a:pPr marL="599020" lvl="1" indent="-299510" algn="just">
              <a:lnSpc>
                <a:spcPts val="3884"/>
              </a:lnSpc>
              <a:buFont typeface="Arial"/>
              <a:buChar char="•"/>
            </a:pPr>
            <a:r>
              <a:rPr lang="en-US" sz="2774" spc="69">
                <a:solidFill>
                  <a:srgbClr val="447B9C"/>
                </a:solidFill>
                <a:latin typeface="Poppins Light Bold"/>
              </a:rPr>
              <a:t>Expanding the schedule management system to provide more detailed functionality. </a:t>
            </a:r>
          </a:p>
        </p:txBody>
      </p:sp>
      <p:sp>
        <p:nvSpPr>
          <p:cNvPr id="3" name="TextBox 3"/>
          <p:cNvSpPr txBox="1"/>
          <p:nvPr/>
        </p:nvSpPr>
        <p:spPr>
          <a:xfrm>
            <a:off x="1028700" y="755650"/>
            <a:ext cx="13918120" cy="709262"/>
          </a:xfrm>
          <a:prstGeom prst="rect">
            <a:avLst/>
          </a:prstGeom>
        </p:spPr>
        <p:txBody>
          <a:bodyPr lIns="0" tIns="0" rIns="0" bIns="0" rtlCol="0" anchor="t">
            <a:spAutoFit/>
          </a:bodyPr>
          <a:lstStyle/>
          <a:p>
            <a:pPr>
              <a:lnSpc>
                <a:spcPts val="5522"/>
              </a:lnSpc>
            </a:pPr>
            <a:r>
              <a:rPr lang="en-US" sz="4564">
                <a:solidFill>
                  <a:srgbClr val="1F4F74"/>
                </a:solidFill>
                <a:latin typeface="Poppins Bold"/>
              </a:rPr>
              <a:t>FUTURE DIRECTIONS &amp; RECOMMENDATIONS:</a:t>
            </a:r>
          </a:p>
        </p:txBody>
      </p:sp>
      <p:sp>
        <p:nvSpPr>
          <p:cNvPr id="4" name="Freeform 4"/>
          <p:cNvSpPr/>
          <p:nvPr/>
        </p:nvSpPr>
        <p:spPr>
          <a:xfrm>
            <a:off x="16645698"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2">
              <a:alphaModFix amt="70000"/>
            </a:blip>
            <a:stretch>
              <a:fillRect l="-8701" t="-6316" r="-8701"/>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62342"/>
            <a:ext cx="18288000" cy="12169833"/>
          </a:xfrm>
          <a:custGeom>
            <a:avLst/>
            <a:gdLst/>
            <a:ahLst/>
            <a:cxnLst/>
            <a:rect l="l" t="t" r="r" b="b"/>
            <a:pathLst>
              <a:path w="18288000" h="12169833">
                <a:moveTo>
                  <a:pt x="0" y="0"/>
                </a:moveTo>
                <a:lnTo>
                  <a:pt x="18288000" y="0"/>
                </a:lnTo>
                <a:lnTo>
                  <a:pt x="18288000" y="12169832"/>
                </a:lnTo>
                <a:lnTo>
                  <a:pt x="0" y="12169832"/>
                </a:lnTo>
                <a:lnTo>
                  <a:pt x="0" y="0"/>
                </a:lnTo>
                <a:close/>
              </a:path>
            </a:pathLst>
          </a:custGeom>
          <a:blipFill>
            <a:blip r:embed="rId2"/>
            <a:stretch>
              <a:fillRect/>
            </a:stretch>
          </a:blipFill>
        </p:spPr>
      </p:sp>
      <p:grpSp>
        <p:nvGrpSpPr>
          <p:cNvPr id="3" name="Group 3"/>
          <p:cNvGrpSpPr/>
          <p:nvPr/>
        </p:nvGrpSpPr>
        <p:grpSpPr>
          <a:xfrm>
            <a:off x="-1077730" y="0"/>
            <a:ext cx="20831610" cy="11315844"/>
            <a:chOff x="0" y="0"/>
            <a:chExt cx="5486514" cy="2980305"/>
          </a:xfrm>
        </p:grpSpPr>
        <p:sp>
          <p:nvSpPr>
            <p:cNvPr id="4" name="Freeform 4"/>
            <p:cNvSpPr/>
            <p:nvPr/>
          </p:nvSpPr>
          <p:spPr>
            <a:xfrm>
              <a:off x="0" y="0"/>
              <a:ext cx="5486514" cy="2980305"/>
            </a:xfrm>
            <a:custGeom>
              <a:avLst/>
              <a:gdLst/>
              <a:ahLst/>
              <a:cxnLst/>
              <a:rect l="l" t="t" r="r" b="b"/>
              <a:pathLst>
                <a:path w="5486514" h="2980305">
                  <a:moveTo>
                    <a:pt x="0" y="0"/>
                  </a:moveTo>
                  <a:lnTo>
                    <a:pt x="5486514" y="0"/>
                  </a:lnTo>
                  <a:lnTo>
                    <a:pt x="5486514" y="2980305"/>
                  </a:lnTo>
                  <a:lnTo>
                    <a:pt x="0" y="2980305"/>
                  </a:lnTo>
                  <a:close/>
                </a:path>
              </a:pathLst>
            </a:custGeom>
            <a:solidFill>
              <a:srgbClr val="1F4F74">
                <a:alpha val="71765"/>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889147" y="3235689"/>
            <a:ext cx="14509706" cy="7701368"/>
            <a:chOff x="0" y="0"/>
            <a:chExt cx="3821486" cy="2028344"/>
          </a:xfrm>
        </p:grpSpPr>
        <p:sp>
          <p:nvSpPr>
            <p:cNvPr id="7" name="Freeform 7"/>
            <p:cNvSpPr/>
            <p:nvPr/>
          </p:nvSpPr>
          <p:spPr>
            <a:xfrm>
              <a:off x="0" y="0"/>
              <a:ext cx="3821487" cy="2028344"/>
            </a:xfrm>
            <a:custGeom>
              <a:avLst/>
              <a:gdLst/>
              <a:ahLst/>
              <a:cxnLst/>
              <a:rect l="l" t="t" r="r" b="b"/>
              <a:pathLst>
                <a:path w="3821487" h="2028344">
                  <a:moveTo>
                    <a:pt x="27212" y="0"/>
                  </a:moveTo>
                  <a:lnTo>
                    <a:pt x="3794275" y="0"/>
                  </a:lnTo>
                  <a:cubicBezTo>
                    <a:pt x="3801492" y="0"/>
                    <a:pt x="3808413" y="2867"/>
                    <a:pt x="3813516" y="7970"/>
                  </a:cubicBezTo>
                  <a:cubicBezTo>
                    <a:pt x="3818620" y="13073"/>
                    <a:pt x="3821487" y="19995"/>
                    <a:pt x="3821487" y="27212"/>
                  </a:cubicBezTo>
                  <a:lnTo>
                    <a:pt x="3821487" y="2001132"/>
                  </a:lnTo>
                  <a:cubicBezTo>
                    <a:pt x="3821487" y="2008349"/>
                    <a:pt x="3818620" y="2015270"/>
                    <a:pt x="3813516" y="2020374"/>
                  </a:cubicBezTo>
                  <a:cubicBezTo>
                    <a:pt x="3808413" y="2025477"/>
                    <a:pt x="3801492" y="2028344"/>
                    <a:pt x="3794275" y="2028344"/>
                  </a:cubicBezTo>
                  <a:lnTo>
                    <a:pt x="27212" y="2028344"/>
                  </a:lnTo>
                  <a:cubicBezTo>
                    <a:pt x="19995" y="2028344"/>
                    <a:pt x="13073" y="2025477"/>
                    <a:pt x="7970" y="2020374"/>
                  </a:cubicBezTo>
                  <a:cubicBezTo>
                    <a:pt x="2867" y="2015270"/>
                    <a:pt x="0" y="2008349"/>
                    <a:pt x="0" y="2001132"/>
                  </a:cubicBezTo>
                  <a:lnTo>
                    <a:pt x="0" y="27212"/>
                  </a:lnTo>
                  <a:cubicBezTo>
                    <a:pt x="0" y="19995"/>
                    <a:pt x="2867" y="13073"/>
                    <a:pt x="7970" y="7970"/>
                  </a:cubicBezTo>
                  <a:cubicBezTo>
                    <a:pt x="13073" y="2867"/>
                    <a:pt x="19995" y="0"/>
                    <a:pt x="27212" y="0"/>
                  </a:cubicBez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8718603" y="3235689"/>
            <a:ext cx="850795" cy="850795"/>
          </a:xfrm>
          <a:custGeom>
            <a:avLst/>
            <a:gdLst/>
            <a:ahLst/>
            <a:cxnLst/>
            <a:rect l="l" t="t" r="r" b="b"/>
            <a:pathLst>
              <a:path w="850795" h="850795">
                <a:moveTo>
                  <a:pt x="0" y="0"/>
                </a:moveTo>
                <a:lnTo>
                  <a:pt x="850794" y="0"/>
                </a:lnTo>
                <a:lnTo>
                  <a:pt x="850794" y="850795"/>
                </a:lnTo>
                <a:lnTo>
                  <a:pt x="0" y="850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6645698"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5">
              <a:alphaModFix amt="70000"/>
            </a:blip>
            <a:stretch>
              <a:fillRect l="-8701" t="-6316" r="-8701"/>
            </a:stretch>
          </a:blipFill>
        </p:spPr>
      </p:sp>
      <p:sp>
        <p:nvSpPr>
          <p:cNvPr id="11" name="TextBox 11"/>
          <p:cNvSpPr txBox="1"/>
          <p:nvPr/>
        </p:nvSpPr>
        <p:spPr>
          <a:xfrm>
            <a:off x="4251761" y="4385605"/>
            <a:ext cx="9784478" cy="5353911"/>
          </a:xfrm>
          <a:prstGeom prst="rect">
            <a:avLst/>
          </a:prstGeom>
        </p:spPr>
        <p:txBody>
          <a:bodyPr lIns="0" tIns="0" rIns="0" bIns="0" rtlCol="0" anchor="t">
            <a:spAutoFit/>
          </a:bodyPr>
          <a:lstStyle/>
          <a:p>
            <a:pPr>
              <a:lnSpc>
                <a:spcPts val="3555"/>
              </a:lnSpc>
            </a:pPr>
            <a:r>
              <a:rPr lang="en-US" sz="2539">
                <a:solidFill>
                  <a:srgbClr val="447B9C"/>
                </a:solidFill>
                <a:latin typeface="Poppins Light Bold"/>
              </a:rPr>
              <a:t>A user-friendly, understandable, and easy-to-use hospital management system has been created. The system can be monitored even by people who not have detailed knowledge about the technology.</a:t>
            </a:r>
          </a:p>
          <a:p>
            <a:pPr>
              <a:lnSpc>
                <a:spcPts val="3555"/>
              </a:lnSpc>
            </a:pPr>
            <a:endParaRPr lang="en-US" sz="2539">
              <a:solidFill>
                <a:srgbClr val="447B9C"/>
              </a:solidFill>
              <a:latin typeface="Poppins Light Bold"/>
            </a:endParaRPr>
          </a:p>
          <a:p>
            <a:pPr>
              <a:lnSpc>
                <a:spcPts val="3555"/>
              </a:lnSpc>
            </a:pPr>
            <a:endParaRPr lang="en-US" sz="2539">
              <a:solidFill>
                <a:srgbClr val="447B9C"/>
              </a:solidFill>
              <a:latin typeface="Poppins Light Bold"/>
            </a:endParaRPr>
          </a:p>
          <a:p>
            <a:pPr>
              <a:lnSpc>
                <a:spcPts val="3555"/>
              </a:lnSpc>
            </a:pPr>
            <a:r>
              <a:rPr lang="en-US" sz="2539">
                <a:solidFill>
                  <a:srgbClr val="447B9C"/>
                </a:solidFill>
                <a:latin typeface="Poppins Light Bold"/>
              </a:rPr>
              <a:t>There are also many benefits of the system; It provides to transition between traditional data collection methods to modern database management systems, more efficient and faster doctor-patient communication, patient data management, and access to data, Also it prevents time wasting with appointment reminders.</a:t>
            </a:r>
          </a:p>
        </p:txBody>
      </p:sp>
      <p:sp>
        <p:nvSpPr>
          <p:cNvPr id="12" name="TextBox 12"/>
          <p:cNvSpPr txBox="1"/>
          <p:nvPr/>
        </p:nvSpPr>
        <p:spPr>
          <a:xfrm>
            <a:off x="2198489" y="1151384"/>
            <a:ext cx="5744707" cy="1142827"/>
          </a:xfrm>
          <a:prstGeom prst="rect">
            <a:avLst/>
          </a:prstGeom>
        </p:spPr>
        <p:txBody>
          <a:bodyPr lIns="0" tIns="0" rIns="0" bIns="0" rtlCol="0" anchor="t">
            <a:spAutoFit/>
          </a:bodyPr>
          <a:lstStyle/>
          <a:p>
            <a:pPr>
              <a:lnSpc>
                <a:spcPts val="9368"/>
              </a:lnSpc>
            </a:pPr>
            <a:r>
              <a:rPr lang="en-US" sz="6691">
                <a:solidFill>
                  <a:srgbClr val="FFFFFF"/>
                </a:solidFill>
                <a:latin typeface="Poppins Bold"/>
              </a:rPr>
              <a:t>Conclusion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256" b="8256"/>
          <a:stretch>
            <a:fillRect/>
          </a:stretch>
        </p:blipFill>
        <p:spPr>
          <a:xfrm>
            <a:off x="0" y="0"/>
            <a:ext cx="18288000" cy="10287000"/>
          </a:xfrm>
          <a:prstGeom prst="rect">
            <a:avLst/>
          </a:prstGeom>
        </p:spPr>
      </p:pic>
      <p:grpSp>
        <p:nvGrpSpPr>
          <p:cNvPr id="3" name="Group 3"/>
          <p:cNvGrpSpPr/>
          <p:nvPr/>
        </p:nvGrpSpPr>
        <p:grpSpPr>
          <a:xfrm>
            <a:off x="-1271805" y="-514422"/>
            <a:ext cx="20831610" cy="11315844"/>
            <a:chOff x="0" y="0"/>
            <a:chExt cx="5486514" cy="2980305"/>
          </a:xfrm>
        </p:grpSpPr>
        <p:sp>
          <p:nvSpPr>
            <p:cNvPr id="4" name="Freeform 4"/>
            <p:cNvSpPr/>
            <p:nvPr/>
          </p:nvSpPr>
          <p:spPr>
            <a:xfrm>
              <a:off x="0" y="0"/>
              <a:ext cx="5486514" cy="2980305"/>
            </a:xfrm>
            <a:custGeom>
              <a:avLst/>
              <a:gdLst/>
              <a:ahLst/>
              <a:cxnLst/>
              <a:rect l="l" t="t" r="r" b="b"/>
              <a:pathLst>
                <a:path w="5486514" h="2980305">
                  <a:moveTo>
                    <a:pt x="0" y="0"/>
                  </a:moveTo>
                  <a:lnTo>
                    <a:pt x="5486514" y="0"/>
                  </a:lnTo>
                  <a:lnTo>
                    <a:pt x="5486514" y="2980305"/>
                  </a:lnTo>
                  <a:lnTo>
                    <a:pt x="0" y="2980305"/>
                  </a:lnTo>
                  <a:close/>
                </a:path>
              </a:pathLst>
            </a:custGeom>
            <a:solidFill>
              <a:srgbClr val="1F4F74">
                <a:alpha val="71765"/>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127726" y="4462246"/>
            <a:ext cx="10032548" cy="2649062"/>
          </a:xfrm>
          <a:prstGeom prst="rect">
            <a:avLst/>
          </a:prstGeom>
        </p:spPr>
        <p:txBody>
          <a:bodyPr lIns="0" tIns="0" rIns="0" bIns="0" rtlCol="0" anchor="t">
            <a:spAutoFit/>
          </a:bodyPr>
          <a:lstStyle/>
          <a:p>
            <a:pPr algn="ctr">
              <a:lnSpc>
                <a:spcPts val="10572"/>
              </a:lnSpc>
            </a:pPr>
            <a:r>
              <a:rPr lang="en-US" sz="8457">
                <a:solidFill>
                  <a:srgbClr val="FFFFFF"/>
                </a:solidFill>
                <a:latin typeface="Poppins Bold"/>
              </a:rPr>
              <a:t>Thank You </a:t>
            </a:r>
          </a:p>
          <a:p>
            <a:pPr algn="ctr">
              <a:lnSpc>
                <a:spcPts val="10572"/>
              </a:lnSpc>
            </a:pPr>
            <a:r>
              <a:rPr lang="en-US" sz="8457">
                <a:solidFill>
                  <a:srgbClr val="FFFFFF"/>
                </a:solidFill>
                <a:latin typeface="Poppins Bold"/>
              </a:rPr>
              <a:t>For Your Time!</a:t>
            </a:r>
          </a:p>
        </p:txBody>
      </p:sp>
      <p:sp>
        <p:nvSpPr>
          <p:cNvPr id="7" name="Freeform 7"/>
          <p:cNvSpPr/>
          <p:nvPr/>
        </p:nvSpPr>
        <p:spPr>
          <a:xfrm>
            <a:off x="8530398" y="3132244"/>
            <a:ext cx="1227204" cy="1195860"/>
          </a:xfrm>
          <a:custGeom>
            <a:avLst/>
            <a:gdLst/>
            <a:ahLst/>
            <a:cxnLst/>
            <a:rect l="l" t="t" r="r" b="b"/>
            <a:pathLst>
              <a:path w="1227204" h="1195860">
                <a:moveTo>
                  <a:pt x="0" y="0"/>
                </a:moveTo>
                <a:lnTo>
                  <a:pt x="1227204" y="0"/>
                </a:lnTo>
                <a:lnTo>
                  <a:pt x="1227204" y="1195859"/>
                </a:lnTo>
                <a:lnTo>
                  <a:pt x="0" y="1195859"/>
                </a:lnTo>
                <a:lnTo>
                  <a:pt x="0" y="0"/>
                </a:lnTo>
                <a:close/>
              </a:path>
            </a:pathLst>
          </a:custGeom>
          <a:blipFill>
            <a:blip r:embed="rId3">
              <a:alphaModFix amt="70000"/>
            </a:blip>
            <a:stretch>
              <a:fillRect l="-8701" t="-6316" r="-8701"/>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71376" y="2654565"/>
            <a:ext cx="11294347" cy="6355804"/>
          </a:xfrm>
          <a:prstGeom prst="rect">
            <a:avLst/>
          </a:prstGeom>
        </p:spPr>
        <p:txBody>
          <a:bodyPr lIns="0" tIns="0" rIns="0" bIns="0" rtlCol="0" anchor="t">
            <a:spAutoFit/>
          </a:bodyPr>
          <a:lstStyle/>
          <a:p>
            <a:pPr marL="778077" lvl="1" indent="-389039" algn="just">
              <a:lnSpc>
                <a:spcPts val="5045"/>
              </a:lnSpc>
              <a:buFont typeface="Arial"/>
              <a:buChar char="•"/>
            </a:pPr>
            <a:r>
              <a:rPr lang="en-US" sz="3603">
                <a:solidFill>
                  <a:srgbClr val="447B9C"/>
                </a:solidFill>
                <a:latin typeface="Poppins Bold Bold"/>
              </a:rPr>
              <a:t>Introduction</a:t>
            </a:r>
          </a:p>
          <a:p>
            <a:pPr marL="778077" lvl="1" indent="-389039" algn="just">
              <a:lnSpc>
                <a:spcPts val="5045"/>
              </a:lnSpc>
              <a:buFont typeface="Arial"/>
              <a:buChar char="•"/>
            </a:pPr>
            <a:r>
              <a:rPr lang="en-US" sz="3603">
                <a:solidFill>
                  <a:srgbClr val="447B9C"/>
                </a:solidFill>
                <a:latin typeface="Poppins Bold Bold"/>
              </a:rPr>
              <a:t>Project Description</a:t>
            </a:r>
          </a:p>
          <a:p>
            <a:pPr marL="778077" lvl="1" indent="-389039" algn="just">
              <a:lnSpc>
                <a:spcPts val="5045"/>
              </a:lnSpc>
              <a:buFont typeface="Arial"/>
              <a:buChar char="•"/>
            </a:pPr>
            <a:r>
              <a:rPr lang="en-US" sz="3603">
                <a:solidFill>
                  <a:srgbClr val="447B9C"/>
                </a:solidFill>
                <a:latin typeface="Poppins Bold Bold"/>
              </a:rPr>
              <a:t>Importance of Project</a:t>
            </a:r>
          </a:p>
          <a:p>
            <a:pPr marL="778077" lvl="1" indent="-389039" algn="just">
              <a:lnSpc>
                <a:spcPts val="5045"/>
              </a:lnSpc>
              <a:buFont typeface="Arial"/>
              <a:buChar char="•"/>
            </a:pPr>
            <a:r>
              <a:rPr lang="en-US" sz="3603">
                <a:solidFill>
                  <a:srgbClr val="447B9C"/>
                </a:solidFill>
                <a:latin typeface="Poppins Bold Bold"/>
              </a:rPr>
              <a:t>Goals and Objectives</a:t>
            </a:r>
          </a:p>
          <a:p>
            <a:pPr marL="778077" lvl="1" indent="-389039" algn="just">
              <a:lnSpc>
                <a:spcPts val="5045"/>
              </a:lnSpc>
              <a:buFont typeface="Arial"/>
              <a:buChar char="•"/>
            </a:pPr>
            <a:r>
              <a:rPr lang="en-US" sz="3603">
                <a:solidFill>
                  <a:srgbClr val="447B9C"/>
                </a:solidFill>
                <a:latin typeface="Poppins Bold Bold"/>
              </a:rPr>
              <a:t>Challenges and Difficulties</a:t>
            </a:r>
          </a:p>
          <a:p>
            <a:pPr marL="778077" lvl="1" indent="-389039" algn="just">
              <a:lnSpc>
                <a:spcPts val="5045"/>
              </a:lnSpc>
              <a:buFont typeface="Arial"/>
              <a:buChar char="•"/>
            </a:pPr>
            <a:r>
              <a:rPr lang="en-US" sz="3603">
                <a:solidFill>
                  <a:srgbClr val="447B9C"/>
                </a:solidFill>
                <a:latin typeface="Poppins Bold Bold"/>
              </a:rPr>
              <a:t>Target Group</a:t>
            </a:r>
          </a:p>
          <a:p>
            <a:pPr marL="778077" lvl="1" indent="-389039" algn="just">
              <a:lnSpc>
                <a:spcPts val="5045"/>
              </a:lnSpc>
              <a:buFont typeface="Arial"/>
              <a:buChar char="•"/>
            </a:pPr>
            <a:r>
              <a:rPr lang="en-US" sz="3603">
                <a:solidFill>
                  <a:srgbClr val="447B9C"/>
                </a:solidFill>
                <a:latin typeface="Poppins Bold Bold"/>
              </a:rPr>
              <a:t>Approach and Methodology</a:t>
            </a:r>
          </a:p>
          <a:p>
            <a:pPr marL="778077" lvl="1" indent="-389039" algn="just">
              <a:lnSpc>
                <a:spcPts val="5045"/>
              </a:lnSpc>
              <a:buFont typeface="Arial"/>
              <a:buChar char="•"/>
            </a:pPr>
            <a:r>
              <a:rPr lang="en-US" sz="3603">
                <a:solidFill>
                  <a:srgbClr val="447B9C"/>
                </a:solidFill>
                <a:latin typeface="Poppins Bold Bold"/>
              </a:rPr>
              <a:t>Limitations</a:t>
            </a:r>
          </a:p>
          <a:p>
            <a:pPr marL="778077" lvl="1" indent="-389039" algn="just">
              <a:lnSpc>
                <a:spcPts val="5045"/>
              </a:lnSpc>
              <a:buFont typeface="Arial"/>
              <a:buChar char="•"/>
            </a:pPr>
            <a:r>
              <a:rPr lang="en-US" sz="3603">
                <a:solidFill>
                  <a:srgbClr val="447B9C"/>
                </a:solidFill>
                <a:latin typeface="Poppins Bold Bold"/>
              </a:rPr>
              <a:t>Future Directions and Recommendations</a:t>
            </a:r>
          </a:p>
          <a:p>
            <a:pPr marL="778077" lvl="1" indent="-389039" algn="just">
              <a:lnSpc>
                <a:spcPts val="5045"/>
              </a:lnSpc>
              <a:buFont typeface="Arial"/>
              <a:buChar char="•"/>
            </a:pPr>
            <a:r>
              <a:rPr lang="en-US" sz="3603">
                <a:solidFill>
                  <a:srgbClr val="447B9C"/>
                </a:solidFill>
                <a:latin typeface="Poppins Bold Bold"/>
              </a:rPr>
              <a:t>Conclusion</a:t>
            </a:r>
          </a:p>
        </p:txBody>
      </p:sp>
      <p:sp>
        <p:nvSpPr>
          <p:cNvPr id="3" name="AutoShape 3"/>
          <p:cNvSpPr/>
          <p:nvPr/>
        </p:nvSpPr>
        <p:spPr>
          <a:xfrm>
            <a:off x="9124950" y="-928370"/>
            <a:ext cx="0" cy="1347921"/>
          </a:xfrm>
          <a:prstGeom prst="line">
            <a:avLst/>
          </a:prstGeom>
          <a:ln w="38100" cap="flat">
            <a:solidFill>
              <a:srgbClr val="447B9C"/>
            </a:solidFill>
            <a:prstDash val="solid"/>
            <a:headEnd type="none" w="sm" len="sm"/>
            <a:tailEnd type="none" w="sm" len="sm"/>
          </a:ln>
        </p:spPr>
      </p:sp>
      <p:sp>
        <p:nvSpPr>
          <p:cNvPr id="4" name="Freeform 4"/>
          <p:cNvSpPr/>
          <p:nvPr/>
        </p:nvSpPr>
        <p:spPr>
          <a:xfrm>
            <a:off x="8699553" y="419551"/>
            <a:ext cx="850795" cy="850795"/>
          </a:xfrm>
          <a:custGeom>
            <a:avLst/>
            <a:gdLst/>
            <a:ahLst/>
            <a:cxnLst/>
            <a:rect l="l" t="t" r="r" b="b"/>
            <a:pathLst>
              <a:path w="850795" h="850795">
                <a:moveTo>
                  <a:pt x="0" y="0"/>
                </a:moveTo>
                <a:lnTo>
                  <a:pt x="850794" y="0"/>
                </a:lnTo>
                <a:lnTo>
                  <a:pt x="850794" y="850795"/>
                </a:lnTo>
                <a:lnTo>
                  <a:pt x="0" y="850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154665" y="0"/>
            <a:ext cx="8488927" cy="10287000"/>
          </a:xfrm>
          <a:custGeom>
            <a:avLst/>
            <a:gdLst/>
            <a:ahLst/>
            <a:cxnLst/>
            <a:rect l="l" t="t" r="r" b="b"/>
            <a:pathLst>
              <a:path w="8488927" h="10287000">
                <a:moveTo>
                  <a:pt x="0" y="0"/>
                </a:moveTo>
                <a:lnTo>
                  <a:pt x="8488927" y="0"/>
                </a:lnTo>
                <a:lnTo>
                  <a:pt x="8488927" y="10287000"/>
                </a:lnTo>
                <a:lnTo>
                  <a:pt x="0" y="10287000"/>
                </a:lnTo>
                <a:lnTo>
                  <a:pt x="0" y="0"/>
                </a:lnTo>
                <a:close/>
              </a:path>
            </a:pathLst>
          </a:custGeom>
          <a:blipFill>
            <a:blip r:embed="rId4"/>
            <a:stretch>
              <a:fillRect l="-10590" r="-10590"/>
            </a:stretch>
          </a:blipFill>
        </p:spPr>
      </p:sp>
      <p:grpSp>
        <p:nvGrpSpPr>
          <p:cNvPr id="6" name="Group 6"/>
          <p:cNvGrpSpPr/>
          <p:nvPr/>
        </p:nvGrpSpPr>
        <p:grpSpPr>
          <a:xfrm>
            <a:off x="-987267" y="-514422"/>
            <a:ext cx="5321529" cy="10801422"/>
            <a:chOff x="0" y="0"/>
            <a:chExt cx="1468305" cy="2980305"/>
          </a:xfrm>
        </p:grpSpPr>
        <p:sp>
          <p:nvSpPr>
            <p:cNvPr id="7" name="Freeform 7"/>
            <p:cNvSpPr/>
            <p:nvPr/>
          </p:nvSpPr>
          <p:spPr>
            <a:xfrm>
              <a:off x="0" y="0"/>
              <a:ext cx="1468305" cy="2980305"/>
            </a:xfrm>
            <a:custGeom>
              <a:avLst/>
              <a:gdLst/>
              <a:ahLst/>
              <a:cxnLst/>
              <a:rect l="l" t="t" r="r" b="b"/>
              <a:pathLst>
                <a:path w="1468305" h="2980305">
                  <a:moveTo>
                    <a:pt x="0" y="0"/>
                  </a:moveTo>
                  <a:lnTo>
                    <a:pt x="1468305" y="0"/>
                  </a:lnTo>
                  <a:lnTo>
                    <a:pt x="1468305" y="2980305"/>
                  </a:lnTo>
                  <a:lnTo>
                    <a:pt x="0" y="2980305"/>
                  </a:lnTo>
                  <a:close/>
                </a:path>
              </a:pathLst>
            </a:custGeom>
            <a:solidFill>
              <a:srgbClr val="1F4F74">
                <a:alpha val="71765"/>
              </a:srgbClr>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706476" y="5144034"/>
            <a:ext cx="4259023" cy="0"/>
          </a:xfrm>
          <a:prstGeom prst="line">
            <a:avLst/>
          </a:prstGeom>
          <a:ln w="38100" cap="flat">
            <a:solidFill>
              <a:srgbClr val="FFFFFF"/>
            </a:solidFill>
            <a:prstDash val="solid"/>
            <a:headEnd type="none" w="sm" len="sm"/>
            <a:tailEnd type="none" w="sm" len="sm"/>
          </a:ln>
        </p:spPr>
      </p:sp>
      <p:sp>
        <p:nvSpPr>
          <p:cNvPr id="10" name="Freeform 10"/>
          <p:cNvSpPr/>
          <p:nvPr/>
        </p:nvSpPr>
        <p:spPr>
          <a:xfrm>
            <a:off x="2146489" y="4719791"/>
            <a:ext cx="812117" cy="812117"/>
          </a:xfrm>
          <a:custGeom>
            <a:avLst/>
            <a:gdLst/>
            <a:ahLst/>
            <a:cxnLst/>
            <a:rect l="l" t="t" r="r" b="b"/>
            <a:pathLst>
              <a:path w="812117" h="812117">
                <a:moveTo>
                  <a:pt x="0" y="0"/>
                </a:moveTo>
                <a:lnTo>
                  <a:pt x="812117" y="0"/>
                </a:lnTo>
                <a:lnTo>
                  <a:pt x="812117" y="812117"/>
                </a:lnTo>
                <a:lnTo>
                  <a:pt x="0" y="8121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6645698"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7">
              <a:alphaModFix amt="70000"/>
            </a:blip>
            <a:stretch>
              <a:fillRect l="-8701" t="-6316" r="-8701"/>
            </a:stretch>
          </a:blipFill>
        </p:spPr>
      </p:sp>
      <p:sp>
        <p:nvSpPr>
          <p:cNvPr id="12" name="TextBox 12"/>
          <p:cNvSpPr txBox="1"/>
          <p:nvPr/>
        </p:nvSpPr>
        <p:spPr>
          <a:xfrm>
            <a:off x="7902234" y="1194146"/>
            <a:ext cx="2407332" cy="679369"/>
          </a:xfrm>
          <a:prstGeom prst="rect">
            <a:avLst/>
          </a:prstGeom>
        </p:spPr>
        <p:txBody>
          <a:bodyPr lIns="0" tIns="0" rIns="0" bIns="0" rtlCol="0" anchor="t">
            <a:spAutoFit/>
          </a:bodyPr>
          <a:lstStyle/>
          <a:p>
            <a:pPr>
              <a:lnSpc>
                <a:spcPts val="5599"/>
              </a:lnSpc>
            </a:pPr>
            <a:r>
              <a:rPr lang="en-US" sz="3999" spc="-99">
                <a:solidFill>
                  <a:srgbClr val="1F4F74"/>
                </a:solidFill>
                <a:latin typeface="Poppins Bold"/>
              </a:rPr>
              <a:t>OUTLINE: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9824" y="8253746"/>
            <a:ext cx="20367648" cy="5368923"/>
            <a:chOff x="0" y="0"/>
            <a:chExt cx="5364319" cy="1414037"/>
          </a:xfrm>
        </p:grpSpPr>
        <p:sp>
          <p:nvSpPr>
            <p:cNvPr id="3" name="Freeform 3"/>
            <p:cNvSpPr/>
            <p:nvPr/>
          </p:nvSpPr>
          <p:spPr>
            <a:xfrm>
              <a:off x="0" y="0"/>
              <a:ext cx="5364319" cy="1414037"/>
            </a:xfrm>
            <a:custGeom>
              <a:avLst/>
              <a:gdLst/>
              <a:ahLst/>
              <a:cxnLst/>
              <a:rect l="l" t="t" r="r" b="b"/>
              <a:pathLst>
                <a:path w="5364319" h="1414037">
                  <a:moveTo>
                    <a:pt x="0" y="0"/>
                  </a:moveTo>
                  <a:lnTo>
                    <a:pt x="5364319" y="0"/>
                  </a:lnTo>
                  <a:lnTo>
                    <a:pt x="5364319" y="1414037"/>
                  </a:lnTo>
                  <a:lnTo>
                    <a:pt x="0" y="1414037"/>
                  </a:lnTo>
                  <a:close/>
                </a:path>
              </a:pathLst>
            </a:custGeom>
            <a:solidFill>
              <a:srgbClr val="1F4F74">
                <a:alpha val="71765"/>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611043" y="650581"/>
            <a:ext cx="4764556" cy="680039"/>
          </a:xfrm>
          <a:prstGeom prst="rect">
            <a:avLst/>
          </a:prstGeom>
        </p:spPr>
        <p:txBody>
          <a:bodyPr lIns="0" tIns="0" rIns="0" bIns="0" rtlCol="0" anchor="t">
            <a:spAutoFit/>
          </a:bodyPr>
          <a:lstStyle/>
          <a:p>
            <a:pPr algn="ctr">
              <a:lnSpc>
                <a:spcPts val="5563"/>
              </a:lnSpc>
            </a:pPr>
            <a:r>
              <a:rPr lang="en-US" sz="3973">
                <a:solidFill>
                  <a:srgbClr val="447B9C"/>
                </a:solidFill>
                <a:latin typeface="Poppins Bold Bold"/>
              </a:rPr>
              <a:t>Introduction:</a:t>
            </a:r>
          </a:p>
        </p:txBody>
      </p:sp>
      <p:sp>
        <p:nvSpPr>
          <p:cNvPr id="6" name="TextBox 6"/>
          <p:cNvSpPr txBox="1"/>
          <p:nvPr/>
        </p:nvSpPr>
        <p:spPr>
          <a:xfrm>
            <a:off x="2611043" y="1917247"/>
            <a:ext cx="12684214" cy="5688799"/>
          </a:xfrm>
          <a:prstGeom prst="rect">
            <a:avLst/>
          </a:prstGeom>
        </p:spPr>
        <p:txBody>
          <a:bodyPr lIns="0" tIns="0" rIns="0" bIns="0" rtlCol="0" anchor="t">
            <a:spAutoFit/>
          </a:bodyPr>
          <a:lstStyle/>
          <a:p>
            <a:pPr marL="540574" lvl="1" indent="-270287">
              <a:lnSpc>
                <a:spcPts val="3505"/>
              </a:lnSpc>
              <a:buFont typeface="Arial"/>
              <a:buChar char="•"/>
            </a:pPr>
            <a:r>
              <a:rPr lang="en-US" sz="2503" spc="62">
                <a:solidFill>
                  <a:srgbClr val="447B9C"/>
                </a:solidFill>
                <a:latin typeface="Poppins Light Bold"/>
              </a:rPr>
              <a:t>Technology has become an integral part of our lives, including the field of health, where it plays a crucial role. Integrating commonly used technology into healthcare processes offers convenience and efficiency.</a:t>
            </a:r>
          </a:p>
          <a:p>
            <a:pPr>
              <a:lnSpc>
                <a:spcPts val="3505"/>
              </a:lnSpc>
            </a:pPr>
            <a:endParaRPr lang="en-US" sz="2503" spc="62">
              <a:solidFill>
                <a:srgbClr val="447B9C"/>
              </a:solidFill>
              <a:latin typeface="Poppins Light Bold"/>
            </a:endParaRPr>
          </a:p>
          <a:p>
            <a:pPr marL="540574" lvl="1" indent="-270287">
              <a:lnSpc>
                <a:spcPts val="3505"/>
              </a:lnSpc>
              <a:buFont typeface="Arial"/>
              <a:buChar char="•"/>
            </a:pPr>
            <a:r>
              <a:rPr lang="en-US" sz="2503" spc="62">
                <a:solidFill>
                  <a:srgbClr val="447B9C"/>
                </a:solidFill>
                <a:latin typeface="Poppins Light Bold"/>
              </a:rPr>
              <a:t>The project focuses on providing fast and simple appointment and schedule management to its target users. It utilizes PHP codes in the background and employs database operations to store user data. Through HTML and Bootstrap, the system displays these background operations to users via SQL queries.</a:t>
            </a:r>
          </a:p>
          <a:p>
            <a:pPr>
              <a:lnSpc>
                <a:spcPts val="3505"/>
              </a:lnSpc>
            </a:pPr>
            <a:endParaRPr lang="en-US" sz="2503" spc="62">
              <a:solidFill>
                <a:srgbClr val="447B9C"/>
              </a:solidFill>
              <a:latin typeface="Poppins Light Bold"/>
            </a:endParaRPr>
          </a:p>
          <a:p>
            <a:pPr marL="540574" lvl="1" indent="-270287">
              <a:lnSpc>
                <a:spcPts val="3505"/>
              </a:lnSpc>
              <a:buFont typeface="Arial"/>
              <a:buChar char="•"/>
            </a:pPr>
            <a:r>
              <a:rPr lang="en-US" sz="2503" spc="62">
                <a:solidFill>
                  <a:srgbClr val="447B9C"/>
                </a:solidFill>
                <a:latin typeface="Poppins Light Bold"/>
              </a:rPr>
              <a:t>The significance of the project lies in the transition from traditional appointment and scheduling methods, which harm the environment, to immediate digital alternatives accessible through phones or computers.</a:t>
            </a:r>
          </a:p>
        </p:txBody>
      </p:sp>
      <p:sp>
        <p:nvSpPr>
          <p:cNvPr id="7" name="Freeform 7"/>
          <p:cNvSpPr/>
          <p:nvPr/>
        </p:nvSpPr>
        <p:spPr>
          <a:xfrm>
            <a:off x="16645698"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2">
              <a:alphaModFix amt="70000"/>
            </a:blip>
            <a:stretch>
              <a:fillRect l="-8701" t="-6316" r="-8701"/>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09711" y="1293238"/>
            <a:ext cx="10868578" cy="5677615"/>
          </a:xfrm>
          <a:custGeom>
            <a:avLst/>
            <a:gdLst/>
            <a:ahLst/>
            <a:cxnLst/>
            <a:rect l="l" t="t" r="r" b="b"/>
            <a:pathLst>
              <a:path w="10868578" h="5677615">
                <a:moveTo>
                  <a:pt x="0" y="0"/>
                </a:moveTo>
                <a:lnTo>
                  <a:pt x="10868578" y="0"/>
                </a:lnTo>
                <a:lnTo>
                  <a:pt x="10868578" y="5677615"/>
                </a:lnTo>
                <a:lnTo>
                  <a:pt x="0" y="5677615"/>
                </a:lnTo>
                <a:lnTo>
                  <a:pt x="0" y="0"/>
                </a:lnTo>
                <a:close/>
              </a:path>
            </a:pathLst>
          </a:custGeom>
          <a:blipFill>
            <a:blip r:embed="rId2"/>
            <a:stretch>
              <a:fillRect/>
            </a:stretch>
          </a:blipFill>
        </p:spPr>
      </p:sp>
      <p:sp>
        <p:nvSpPr>
          <p:cNvPr id="3" name="Freeform 3"/>
          <p:cNvSpPr/>
          <p:nvPr/>
        </p:nvSpPr>
        <p:spPr>
          <a:xfrm>
            <a:off x="16645698"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3">
              <a:alphaModFix amt="70000"/>
            </a:blip>
            <a:stretch>
              <a:fillRect l="-8701" t="-6316" r="-8701"/>
            </a:stretch>
          </a:blipFill>
        </p:spPr>
      </p:sp>
      <p:sp>
        <p:nvSpPr>
          <p:cNvPr id="4" name="TextBox 4"/>
          <p:cNvSpPr txBox="1"/>
          <p:nvPr/>
        </p:nvSpPr>
        <p:spPr>
          <a:xfrm>
            <a:off x="3435639" y="7704874"/>
            <a:ext cx="11416722" cy="1288888"/>
          </a:xfrm>
          <a:prstGeom prst="rect">
            <a:avLst/>
          </a:prstGeom>
        </p:spPr>
        <p:txBody>
          <a:bodyPr lIns="0" tIns="0" rIns="0" bIns="0" rtlCol="0" anchor="t">
            <a:spAutoFit/>
          </a:bodyPr>
          <a:lstStyle/>
          <a:p>
            <a:pPr algn="ctr">
              <a:lnSpc>
                <a:spcPts val="3499"/>
              </a:lnSpc>
            </a:pPr>
            <a:r>
              <a:rPr lang="en-US" sz="2499">
                <a:solidFill>
                  <a:srgbClr val="1F4F74"/>
                </a:solidFill>
                <a:latin typeface="Poppins Bold Bold"/>
              </a:rPr>
              <a:t>Technology's role in the global health sector is growing rapidly. The table provides current and projected digital health market rates for the 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3766" y="133568"/>
            <a:ext cx="6842083" cy="11073891"/>
          </a:xfrm>
          <a:custGeom>
            <a:avLst/>
            <a:gdLst/>
            <a:ahLst/>
            <a:cxnLst/>
            <a:rect l="l" t="t" r="r" b="b"/>
            <a:pathLst>
              <a:path w="6842083" h="11073891">
                <a:moveTo>
                  <a:pt x="0" y="0"/>
                </a:moveTo>
                <a:lnTo>
                  <a:pt x="6842082" y="0"/>
                </a:lnTo>
                <a:lnTo>
                  <a:pt x="6842082" y="11073892"/>
                </a:lnTo>
                <a:lnTo>
                  <a:pt x="0" y="11073892"/>
                </a:lnTo>
                <a:lnTo>
                  <a:pt x="0" y="0"/>
                </a:lnTo>
                <a:close/>
              </a:path>
            </a:pathLst>
          </a:custGeom>
          <a:blipFill>
            <a:blip r:embed="rId2"/>
            <a:stretch>
              <a:fillRect/>
            </a:stretch>
          </a:blipFill>
        </p:spPr>
      </p:sp>
      <p:grpSp>
        <p:nvGrpSpPr>
          <p:cNvPr id="3" name="Group 3"/>
          <p:cNvGrpSpPr/>
          <p:nvPr/>
        </p:nvGrpSpPr>
        <p:grpSpPr>
          <a:xfrm>
            <a:off x="-917546" y="-688850"/>
            <a:ext cx="7345862" cy="11315844"/>
            <a:chOff x="0" y="0"/>
            <a:chExt cx="1934713" cy="2980305"/>
          </a:xfrm>
        </p:grpSpPr>
        <p:sp>
          <p:nvSpPr>
            <p:cNvPr id="4" name="Freeform 4"/>
            <p:cNvSpPr/>
            <p:nvPr/>
          </p:nvSpPr>
          <p:spPr>
            <a:xfrm>
              <a:off x="0" y="0"/>
              <a:ext cx="1934713" cy="2980305"/>
            </a:xfrm>
            <a:custGeom>
              <a:avLst/>
              <a:gdLst/>
              <a:ahLst/>
              <a:cxnLst/>
              <a:rect l="l" t="t" r="r" b="b"/>
              <a:pathLst>
                <a:path w="1934713" h="2980305">
                  <a:moveTo>
                    <a:pt x="0" y="0"/>
                  </a:moveTo>
                  <a:lnTo>
                    <a:pt x="1934713" y="0"/>
                  </a:lnTo>
                  <a:lnTo>
                    <a:pt x="1934713" y="2980305"/>
                  </a:lnTo>
                  <a:lnTo>
                    <a:pt x="0" y="2980305"/>
                  </a:lnTo>
                  <a:close/>
                </a:path>
              </a:pathLst>
            </a:custGeom>
            <a:solidFill>
              <a:srgbClr val="1F4F74">
                <a:alpha val="71765"/>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a:off x="-1706476" y="5394470"/>
            <a:ext cx="4461861" cy="0"/>
          </a:xfrm>
          <a:prstGeom prst="line">
            <a:avLst/>
          </a:prstGeom>
          <a:ln w="38100" cap="flat">
            <a:solidFill>
              <a:srgbClr val="FFFFFF"/>
            </a:solidFill>
            <a:prstDash val="solid"/>
            <a:headEnd type="none" w="sm" len="sm"/>
            <a:tailEnd type="none" w="sm" len="sm"/>
          </a:ln>
        </p:spPr>
      </p:sp>
      <p:sp>
        <p:nvSpPr>
          <p:cNvPr id="7" name="Freeform 7"/>
          <p:cNvSpPr/>
          <p:nvPr/>
        </p:nvSpPr>
        <p:spPr>
          <a:xfrm>
            <a:off x="2329988" y="4969073"/>
            <a:ext cx="850795" cy="850795"/>
          </a:xfrm>
          <a:custGeom>
            <a:avLst/>
            <a:gdLst/>
            <a:ahLst/>
            <a:cxnLst/>
            <a:rect l="l" t="t" r="r" b="b"/>
            <a:pathLst>
              <a:path w="850795" h="850795">
                <a:moveTo>
                  <a:pt x="0" y="0"/>
                </a:moveTo>
                <a:lnTo>
                  <a:pt x="850795" y="0"/>
                </a:lnTo>
                <a:lnTo>
                  <a:pt x="850795" y="850794"/>
                </a:lnTo>
                <a:lnTo>
                  <a:pt x="0" y="850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6645698"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5">
              <a:alphaModFix amt="70000"/>
            </a:blip>
            <a:stretch>
              <a:fillRect l="-8701" t="-6316" r="-8701"/>
            </a:stretch>
          </a:blipFill>
        </p:spPr>
      </p:sp>
      <p:sp>
        <p:nvSpPr>
          <p:cNvPr id="9" name="TextBox 9"/>
          <p:cNvSpPr txBox="1"/>
          <p:nvPr/>
        </p:nvSpPr>
        <p:spPr>
          <a:xfrm>
            <a:off x="7962563" y="1477327"/>
            <a:ext cx="6191847" cy="1726223"/>
          </a:xfrm>
          <a:prstGeom prst="rect">
            <a:avLst/>
          </a:prstGeom>
        </p:spPr>
        <p:txBody>
          <a:bodyPr lIns="0" tIns="0" rIns="0" bIns="0" rtlCol="0" anchor="t">
            <a:spAutoFit/>
          </a:bodyPr>
          <a:lstStyle/>
          <a:p>
            <a:pPr>
              <a:lnSpc>
                <a:spcPts val="6877"/>
              </a:lnSpc>
            </a:pPr>
            <a:r>
              <a:rPr lang="en-US" sz="5683">
                <a:solidFill>
                  <a:srgbClr val="1F4F74"/>
                </a:solidFill>
                <a:latin typeface="Poppins Bold"/>
              </a:rPr>
              <a:t>PROJECT DESCRIPTION:</a:t>
            </a:r>
          </a:p>
        </p:txBody>
      </p:sp>
      <p:sp>
        <p:nvSpPr>
          <p:cNvPr id="10" name="TextBox 10"/>
          <p:cNvSpPr txBox="1"/>
          <p:nvPr/>
        </p:nvSpPr>
        <p:spPr>
          <a:xfrm>
            <a:off x="7295532" y="3791232"/>
            <a:ext cx="10528975" cy="3625215"/>
          </a:xfrm>
          <a:prstGeom prst="rect">
            <a:avLst/>
          </a:prstGeom>
        </p:spPr>
        <p:txBody>
          <a:bodyPr lIns="0" tIns="0" rIns="0" bIns="0" rtlCol="0" anchor="t">
            <a:spAutoFit/>
          </a:bodyPr>
          <a:lstStyle/>
          <a:p>
            <a:pPr marL="496571" lvl="1" indent="-248285" algn="just">
              <a:lnSpc>
                <a:spcPts val="4140"/>
              </a:lnSpc>
              <a:buFont typeface="Arial"/>
              <a:buChar char="•"/>
            </a:pPr>
            <a:r>
              <a:rPr lang="en-US" sz="2300">
                <a:solidFill>
                  <a:srgbClr val="447B9C"/>
                </a:solidFill>
                <a:latin typeface="Poppins Light Bold"/>
              </a:rPr>
              <a:t>Introducing the Doctor Appointment Booking System, a solution designed to streamline and optimize patient-doctor appointments in a hospital setting. Our system empowers patients to schedule appointments with doctors from specific departments, ensuring availability within their preferred time frame, tailored to their condition. Our ultimate objective is to establish a seamless, dependable, and user-friendly booking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flipH="1">
            <a:off x="0" y="0"/>
            <a:ext cx="18288000" cy="10287000"/>
          </a:xfrm>
          <a:prstGeom prst="rect">
            <a:avLst/>
          </a:prstGeom>
        </p:spPr>
      </p:pic>
      <p:grpSp>
        <p:nvGrpSpPr>
          <p:cNvPr id="3" name="Group 3"/>
          <p:cNvGrpSpPr/>
          <p:nvPr/>
        </p:nvGrpSpPr>
        <p:grpSpPr>
          <a:xfrm>
            <a:off x="-1271805" y="-514422"/>
            <a:ext cx="20831610" cy="11315844"/>
            <a:chOff x="0" y="0"/>
            <a:chExt cx="5486514" cy="2980305"/>
          </a:xfrm>
        </p:grpSpPr>
        <p:sp>
          <p:nvSpPr>
            <p:cNvPr id="4" name="Freeform 4"/>
            <p:cNvSpPr/>
            <p:nvPr/>
          </p:nvSpPr>
          <p:spPr>
            <a:xfrm>
              <a:off x="0" y="0"/>
              <a:ext cx="5486514" cy="2980305"/>
            </a:xfrm>
            <a:custGeom>
              <a:avLst/>
              <a:gdLst/>
              <a:ahLst/>
              <a:cxnLst/>
              <a:rect l="l" t="t" r="r" b="b"/>
              <a:pathLst>
                <a:path w="5486514" h="2980305">
                  <a:moveTo>
                    <a:pt x="0" y="0"/>
                  </a:moveTo>
                  <a:lnTo>
                    <a:pt x="5486514" y="0"/>
                  </a:lnTo>
                  <a:lnTo>
                    <a:pt x="5486514" y="2980305"/>
                  </a:lnTo>
                  <a:lnTo>
                    <a:pt x="0" y="2980305"/>
                  </a:lnTo>
                  <a:close/>
                </a:path>
              </a:pathLst>
            </a:custGeom>
            <a:solidFill>
              <a:srgbClr val="1F4F74">
                <a:alpha val="71765"/>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51044" y="6589146"/>
            <a:ext cx="9196622" cy="825482"/>
          </a:xfrm>
          <a:prstGeom prst="rect">
            <a:avLst/>
          </a:prstGeom>
        </p:spPr>
        <p:txBody>
          <a:bodyPr lIns="0" tIns="0" rIns="0" bIns="0" rtlCol="0" anchor="t">
            <a:spAutoFit/>
          </a:bodyPr>
          <a:lstStyle/>
          <a:p>
            <a:pPr>
              <a:lnSpc>
                <a:spcPts val="6384"/>
              </a:lnSpc>
            </a:pPr>
            <a:r>
              <a:rPr lang="tr-TR" sz="5457" dirty="0">
                <a:solidFill>
                  <a:srgbClr val="FFFFFF"/>
                </a:solidFill>
                <a:latin typeface="Poppins Light Bold"/>
              </a:rPr>
              <a:t>BENEFITS</a:t>
            </a:r>
            <a:r>
              <a:rPr lang="en-US" sz="5457" dirty="0">
                <a:solidFill>
                  <a:srgbClr val="FFFFFF"/>
                </a:solidFill>
                <a:latin typeface="Poppins Light Bold"/>
              </a:rPr>
              <a:t> OF PROJECT</a:t>
            </a:r>
          </a:p>
        </p:txBody>
      </p:sp>
      <p:sp>
        <p:nvSpPr>
          <p:cNvPr id="7" name="AutoShape 7"/>
          <p:cNvSpPr/>
          <p:nvPr/>
        </p:nvSpPr>
        <p:spPr>
          <a:xfrm>
            <a:off x="-355231" y="7822586"/>
            <a:ext cx="10428295" cy="0"/>
          </a:xfrm>
          <a:prstGeom prst="line">
            <a:avLst/>
          </a:prstGeom>
          <a:ln w="38100" cap="flat">
            <a:solidFill>
              <a:srgbClr val="FFFFFF"/>
            </a:solidFill>
            <a:prstDash val="solid"/>
            <a:headEnd type="none" w="sm" len="sm"/>
            <a:tailEnd type="none" w="sm" len="sm"/>
          </a:ln>
        </p:spPr>
      </p:sp>
      <p:sp>
        <p:nvSpPr>
          <p:cNvPr id="8" name="Freeform 8"/>
          <p:cNvSpPr/>
          <p:nvPr/>
        </p:nvSpPr>
        <p:spPr>
          <a:xfrm>
            <a:off x="9647666" y="7397189"/>
            <a:ext cx="850795" cy="850795"/>
          </a:xfrm>
          <a:custGeom>
            <a:avLst/>
            <a:gdLst/>
            <a:ahLst/>
            <a:cxnLst/>
            <a:rect l="l" t="t" r="r" b="b"/>
            <a:pathLst>
              <a:path w="850795" h="850795">
                <a:moveTo>
                  <a:pt x="0" y="0"/>
                </a:moveTo>
                <a:lnTo>
                  <a:pt x="850795" y="0"/>
                </a:lnTo>
                <a:lnTo>
                  <a:pt x="850795" y="850795"/>
                </a:lnTo>
                <a:lnTo>
                  <a:pt x="0" y="8507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645698"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5">
              <a:alphaModFix amt="70000"/>
            </a:blip>
            <a:stretch>
              <a:fillRect l="-8701" t="-6316" r="-8701"/>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70876" y="872346"/>
            <a:ext cx="2502001" cy="2502001"/>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47B9C"/>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7662" y="1029478"/>
            <a:ext cx="2502474" cy="2502474"/>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47B9C"/>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597535" y="5615133"/>
            <a:ext cx="2314781" cy="2314781"/>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47B9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482165" y="1060283"/>
            <a:ext cx="2224884" cy="2224884"/>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47B9C"/>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838263" y="5615133"/>
            <a:ext cx="2416418" cy="2416418"/>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47B9C"/>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8149764" y="1378288"/>
            <a:ext cx="1548234" cy="1548234"/>
          </a:xfrm>
          <a:custGeom>
            <a:avLst/>
            <a:gdLst/>
            <a:ahLst/>
            <a:cxnLst/>
            <a:rect l="l" t="t" r="r" b="b"/>
            <a:pathLst>
              <a:path w="1548234" h="1548234">
                <a:moveTo>
                  <a:pt x="0" y="0"/>
                </a:moveTo>
                <a:lnTo>
                  <a:pt x="1548235" y="0"/>
                </a:lnTo>
                <a:lnTo>
                  <a:pt x="1548235" y="1548234"/>
                </a:lnTo>
                <a:lnTo>
                  <a:pt x="0" y="1548234"/>
                </a:lnTo>
                <a:lnTo>
                  <a:pt x="0" y="0"/>
                </a:lnTo>
                <a:close/>
              </a:path>
            </a:pathLst>
          </a:custGeom>
          <a:blipFill>
            <a:blip r:embed="rId2"/>
            <a:stretch>
              <a:fillRect/>
            </a:stretch>
          </a:blipFill>
        </p:spPr>
      </p:sp>
      <p:sp>
        <p:nvSpPr>
          <p:cNvPr id="18" name="Freeform 18"/>
          <p:cNvSpPr/>
          <p:nvPr/>
        </p:nvSpPr>
        <p:spPr>
          <a:xfrm>
            <a:off x="13887627" y="1425462"/>
            <a:ext cx="1501059" cy="1501059"/>
          </a:xfrm>
          <a:custGeom>
            <a:avLst/>
            <a:gdLst/>
            <a:ahLst/>
            <a:cxnLst/>
            <a:rect l="l" t="t" r="r" b="b"/>
            <a:pathLst>
              <a:path w="1501059" h="1501059">
                <a:moveTo>
                  <a:pt x="0" y="0"/>
                </a:moveTo>
                <a:lnTo>
                  <a:pt x="1501059" y="0"/>
                </a:lnTo>
                <a:lnTo>
                  <a:pt x="1501059" y="1501060"/>
                </a:lnTo>
                <a:lnTo>
                  <a:pt x="0" y="1501060"/>
                </a:lnTo>
                <a:lnTo>
                  <a:pt x="0" y="0"/>
                </a:lnTo>
                <a:close/>
              </a:path>
            </a:pathLst>
          </a:custGeom>
          <a:blipFill>
            <a:blip r:embed="rId3"/>
            <a:stretch>
              <a:fillRect/>
            </a:stretch>
          </a:blipFill>
        </p:spPr>
      </p:sp>
      <p:sp>
        <p:nvSpPr>
          <p:cNvPr id="19" name="Freeform 19"/>
          <p:cNvSpPr/>
          <p:nvPr/>
        </p:nvSpPr>
        <p:spPr>
          <a:xfrm>
            <a:off x="11402179" y="6179049"/>
            <a:ext cx="1465678" cy="1465678"/>
          </a:xfrm>
          <a:custGeom>
            <a:avLst/>
            <a:gdLst/>
            <a:ahLst/>
            <a:cxnLst/>
            <a:rect l="l" t="t" r="r" b="b"/>
            <a:pathLst>
              <a:path w="1465678" h="1465678">
                <a:moveTo>
                  <a:pt x="0" y="0"/>
                </a:moveTo>
                <a:lnTo>
                  <a:pt x="1465678" y="0"/>
                </a:lnTo>
                <a:lnTo>
                  <a:pt x="1465678" y="1465678"/>
                </a:lnTo>
                <a:lnTo>
                  <a:pt x="0" y="1465678"/>
                </a:lnTo>
                <a:lnTo>
                  <a:pt x="0" y="0"/>
                </a:lnTo>
                <a:close/>
              </a:path>
            </a:pathLst>
          </a:custGeom>
          <a:blipFill>
            <a:blip r:embed="rId4"/>
            <a:stretch>
              <a:fillRect/>
            </a:stretch>
          </a:blipFill>
        </p:spPr>
      </p:sp>
      <p:sp>
        <p:nvSpPr>
          <p:cNvPr id="20" name="Freeform 20"/>
          <p:cNvSpPr/>
          <p:nvPr/>
        </p:nvSpPr>
        <p:spPr>
          <a:xfrm>
            <a:off x="2013657" y="1585473"/>
            <a:ext cx="1390484" cy="1390484"/>
          </a:xfrm>
          <a:custGeom>
            <a:avLst/>
            <a:gdLst/>
            <a:ahLst/>
            <a:cxnLst/>
            <a:rect l="l" t="t" r="r" b="b"/>
            <a:pathLst>
              <a:path w="1390484" h="1390484">
                <a:moveTo>
                  <a:pt x="0" y="0"/>
                </a:moveTo>
                <a:lnTo>
                  <a:pt x="1390485" y="0"/>
                </a:lnTo>
                <a:lnTo>
                  <a:pt x="1390485" y="1390485"/>
                </a:lnTo>
                <a:lnTo>
                  <a:pt x="0" y="1390485"/>
                </a:lnTo>
                <a:lnTo>
                  <a:pt x="0" y="0"/>
                </a:lnTo>
                <a:close/>
              </a:path>
            </a:pathLst>
          </a:custGeom>
          <a:blipFill>
            <a:blip r:embed="rId5"/>
            <a:stretch>
              <a:fillRect/>
            </a:stretch>
          </a:blipFill>
        </p:spPr>
      </p:sp>
      <p:sp>
        <p:nvSpPr>
          <p:cNvPr id="21" name="Freeform 21"/>
          <p:cNvSpPr/>
          <p:nvPr/>
        </p:nvSpPr>
        <p:spPr>
          <a:xfrm>
            <a:off x="4933541" y="6001956"/>
            <a:ext cx="1642771" cy="1642771"/>
          </a:xfrm>
          <a:custGeom>
            <a:avLst/>
            <a:gdLst/>
            <a:ahLst/>
            <a:cxnLst/>
            <a:rect l="l" t="t" r="r" b="b"/>
            <a:pathLst>
              <a:path w="1642771" h="1642771">
                <a:moveTo>
                  <a:pt x="0" y="0"/>
                </a:moveTo>
                <a:lnTo>
                  <a:pt x="1642770" y="0"/>
                </a:lnTo>
                <a:lnTo>
                  <a:pt x="1642770" y="1642771"/>
                </a:lnTo>
                <a:lnTo>
                  <a:pt x="0" y="1642771"/>
                </a:lnTo>
                <a:lnTo>
                  <a:pt x="0" y="0"/>
                </a:lnTo>
                <a:close/>
              </a:path>
            </a:pathLst>
          </a:custGeom>
          <a:blipFill>
            <a:blip r:embed="rId6"/>
            <a:stretch>
              <a:fillRect/>
            </a:stretch>
          </a:blipFill>
        </p:spPr>
      </p:sp>
      <p:sp>
        <p:nvSpPr>
          <p:cNvPr id="22" name="TextBox 22"/>
          <p:cNvSpPr txBox="1"/>
          <p:nvPr/>
        </p:nvSpPr>
        <p:spPr>
          <a:xfrm>
            <a:off x="6981924" y="3616007"/>
            <a:ext cx="3879905" cy="552827"/>
          </a:xfrm>
          <a:prstGeom prst="rect">
            <a:avLst/>
          </a:prstGeom>
        </p:spPr>
        <p:txBody>
          <a:bodyPr lIns="0" tIns="0" rIns="0" bIns="0" rtlCol="0" anchor="t">
            <a:spAutoFit/>
          </a:bodyPr>
          <a:lstStyle/>
          <a:p>
            <a:pPr algn="ctr">
              <a:lnSpc>
                <a:spcPts val="4524"/>
              </a:lnSpc>
            </a:pPr>
            <a:r>
              <a:rPr lang="en-US" sz="3231">
                <a:solidFill>
                  <a:srgbClr val="1F4F74"/>
                </a:solidFill>
                <a:latin typeface="Poppins Bold"/>
              </a:rPr>
              <a:t>No More Paper</a:t>
            </a:r>
          </a:p>
        </p:txBody>
      </p:sp>
      <p:sp>
        <p:nvSpPr>
          <p:cNvPr id="23" name="TextBox 23"/>
          <p:cNvSpPr txBox="1"/>
          <p:nvPr/>
        </p:nvSpPr>
        <p:spPr>
          <a:xfrm>
            <a:off x="768580" y="3773671"/>
            <a:ext cx="3880639" cy="552919"/>
          </a:xfrm>
          <a:prstGeom prst="rect">
            <a:avLst/>
          </a:prstGeom>
        </p:spPr>
        <p:txBody>
          <a:bodyPr lIns="0" tIns="0" rIns="0" bIns="0" rtlCol="0" anchor="t">
            <a:spAutoFit/>
          </a:bodyPr>
          <a:lstStyle/>
          <a:p>
            <a:pPr algn="ctr">
              <a:lnSpc>
                <a:spcPts val="4525"/>
              </a:lnSpc>
            </a:pPr>
            <a:r>
              <a:rPr lang="en-US" sz="3232">
                <a:solidFill>
                  <a:srgbClr val="1F4F74"/>
                </a:solidFill>
                <a:latin typeface="Poppins Bold"/>
              </a:rPr>
              <a:t>Better Admin</a:t>
            </a:r>
          </a:p>
        </p:txBody>
      </p:sp>
      <p:sp>
        <p:nvSpPr>
          <p:cNvPr id="24" name="TextBox 24"/>
          <p:cNvSpPr txBox="1"/>
          <p:nvPr/>
        </p:nvSpPr>
        <p:spPr>
          <a:xfrm>
            <a:off x="3960136" y="8158028"/>
            <a:ext cx="3589580" cy="506924"/>
          </a:xfrm>
          <a:prstGeom prst="rect">
            <a:avLst/>
          </a:prstGeom>
        </p:spPr>
        <p:txBody>
          <a:bodyPr lIns="0" tIns="0" rIns="0" bIns="0" rtlCol="0" anchor="t">
            <a:spAutoFit/>
          </a:bodyPr>
          <a:lstStyle/>
          <a:p>
            <a:pPr algn="ctr">
              <a:lnSpc>
                <a:spcPts val="4186"/>
              </a:lnSpc>
            </a:pPr>
            <a:r>
              <a:rPr lang="en-US" sz="2990">
                <a:solidFill>
                  <a:srgbClr val="1F4F74"/>
                </a:solidFill>
                <a:latin typeface="Poppins Bold"/>
              </a:rPr>
              <a:t>Standardizing</a:t>
            </a:r>
          </a:p>
        </p:txBody>
      </p:sp>
      <p:sp>
        <p:nvSpPr>
          <p:cNvPr id="25" name="TextBox 25"/>
          <p:cNvSpPr txBox="1"/>
          <p:nvPr/>
        </p:nvSpPr>
        <p:spPr>
          <a:xfrm>
            <a:off x="7290479" y="4327164"/>
            <a:ext cx="3262795" cy="691933"/>
          </a:xfrm>
          <a:prstGeom prst="rect">
            <a:avLst/>
          </a:prstGeom>
        </p:spPr>
        <p:txBody>
          <a:bodyPr lIns="0" tIns="0" rIns="0" bIns="0" rtlCol="0" anchor="t">
            <a:spAutoFit/>
          </a:bodyPr>
          <a:lstStyle/>
          <a:p>
            <a:pPr algn="ctr">
              <a:lnSpc>
                <a:spcPts val="2800"/>
              </a:lnSpc>
            </a:pPr>
            <a:r>
              <a:rPr lang="en-US" sz="2000">
                <a:solidFill>
                  <a:srgbClr val="447B9C"/>
                </a:solidFill>
                <a:latin typeface="Poppins Light Bold"/>
              </a:rPr>
              <a:t>Uniform standards help get rid of paper records</a:t>
            </a:r>
          </a:p>
        </p:txBody>
      </p:sp>
      <p:sp>
        <p:nvSpPr>
          <p:cNvPr id="26" name="TextBox 26"/>
          <p:cNvSpPr txBox="1"/>
          <p:nvPr/>
        </p:nvSpPr>
        <p:spPr>
          <a:xfrm>
            <a:off x="1077193" y="4494482"/>
            <a:ext cx="3263413" cy="682409"/>
          </a:xfrm>
          <a:prstGeom prst="rect">
            <a:avLst/>
          </a:prstGeom>
        </p:spPr>
        <p:txBody>
          <a:bodyPr lIns="0" tIns="0" rIns="0" bIns="0" rtlCol="0" anchor="t">
            <a:spAutoFit/>
          </a:bodyPr>
          <a:lstStyle/>
          <a:p>
            <a:pPr algn="ctr">
              <a:lnSpc>
                <a:spcPts val="2799"/>
              </a:lnSpc>
            </a:pPr>
            <a:r>
              <a:rPr lang="en-US" sz="1999">
                <a:solidFill>
                  <a:srgbClr val="447B9C"/>
                </a:solidFill>
                <a:latin typeface="Poppins Light Bold"/>
              </a:rPr>
              <a:t>Provides management of users and system</a:t>
            </a:r>
          </a:p>
        </p:txBody>
      </p:sp>
      <p:sp>
        <p:nvSpPr>
          <p:cNvPr id="27" name="TextBox 27"/>
          <p:cNvSpPr txBox="1"/>
          <p:nvPr/>
        </p:nvSpPr>
        <p:spPr>
          <a:xfrm>
            <a:off x="4245602" y="8808583"/>
            <a:ext cx="3018647" cy="1044250"/>
          </a:xfrm>
          <a:prstGeom prst="rect">
            <a:avLst/>
          </a:prstGeom>
        </p:spPr>
        <p:txBody>
          <a:bodyPr lIns="0" tIns="0" rIns="0" bIns="0" rtlCol="0" anchor="t">
            <a:spAutoFit/>
          </a:bodyPr>
          <a:lstStyle/>
          <a:p>
            <a:pPr algn="ctr">
              <a:lnSpc>
                <a:spcPts val="2800"/>
              </a:lnSpc>
            </a:pPr>
            <a:r>
              <a:rPr lang="en-US" sz="2000">
                <a:solidFill>
                  <a:srgbClr val="447B9C"/>
                </a:solidFill>
                <a:latin typeface="Poppins Light Bold"/>
              </a:rPr>
              <a:t>The software helps in standardizing health management</a:t>
            </a:r>
          </a:p>
        </p:txBody>
      </p:sp>
      <p:sp>
        <p:nvSpPr>
          <p:cNvPr id="28" name="TextBox 28"/>
          <p:cNvSpPr txBox="1"/>
          <p:nvPr/>
        </p:nvSpPr>
        <p:spPr>
          <a:xfrm>
            <a:off x="12869520" y="3511727"/>
            <a:ext cx="3450174" cy="479931"/>
          </a:xfrm>
          <a:prstGeom prst="rect">
            <a:avLst/>
          </a:prstGeom>
        </p:spPr>
        <p:txBody>
          <a:bodyPr lIns="0" tIns="0" rIns="0" bIns="0" rtlCol="0" anchor="t">
            <a:spAutoFit/>
          </a:bodyPr>
          <a:lstStyle/>
          <a:p>
            <a:pPr algn="ctr">
              <a:lnSpc>
                <a:spcPts val="4023"/>
              </a:lnSpc>
            </a:pPr>
            <a:r>
              <a:rPr lang="en-US" sz="2874">
                <a:solidFill>
                  <a:srgbClr val="1F4F74"/>
                </a:solidFill>
                <a:latin typeface="Poppins Bold"/>
              </a:rPr>
              <a:t>Data-Base</a:t>
            </a:r>
          </a:p>
        </p:txBody>
      </p:sp>
      <p:sp>
        <p:nvSpPr>
          <p:cNvPr id="29" name="TextBox 29"/>
          <p:cNvSpPr txBox="1"/>
          <p:nvPr/>
        </p:nvSpPr>
        <p:spPr>
          <a:xfrm>
            <a:off x="12734423" y="4137757"/>
            <a:ext cx="3720368" cy="1034725"/>
          </a:xfrm>
          <a:prstGeom prst="rect">
            <a:avLst/>
          </a:prstGeom>
        </p:spPr>
        <p:txBody>
          <a:bodyPr lIns="0" tIns="0" rIns="0" bIns="0" rtlCol="0" anchor="t">
            <a:spAutoFit/>
          </a:bodyPr>
          <a:lstStyle/>
          <a:p>
            <a:pPr algn="ctr">
              <a:lnSpc>
                <a:spcPts val="2799"/>
              </a:lnSpc>
            </a:pPr>
            <a:r>
              <a:rPr lang="en-US" sz="1999">
                <a:solidFill>
                  <a:srgbClr val="447B9C"/>
                </a:solidFill>
                <a:latin typeface="Poppins Light Bold"/>
              </a:rPr>
              <a:t>Database management protects and organizes all user data</a:t>
            </a:r>
          </a:p>
        </p:txBody>
      </p:sp>
      <p:sp>
        <p:nvSpPr>
          <p:cNvPr id="30" name="TextBox 30"/>
          <p:cNvSpPr txBox="1"/>
          <p:nvPr/>
        </p:nvSpPr>
        <p:spPr>
          <a:xfrm>
            <a:off x="10172877" y="8272189"/>
            <a:ext cx="3747189" cy="526672"/>
          </a:xfrm>
          <a:prstGeom prst="rect">
            <a:avLst/>
          </a:prstGeom>
        </p:spPr>
        <p:txBody>
          <a:bodyPr lIns="0" tIns="0" rIns="0" bIns="0" rtlCol="0" anchor="t">
            <a:spAutoFit/>
          </a:bodyPr>
          <a:lstStyle/>
          <a:p>
            <a:pPr algn="ctr">
              <a:lnSpc>
                <a:spcPts val="4369"/>
              </a:lnSpc>
            </a:pPr>
            <a:r>
              <a:rPr lang="en-US" sz="3121">
                <a:solidFill>
                  <a:srgbClr val="1F4F74"/>
                </a:solidFill>
                <a:latin typeface="Poppins Bold"/>
              </a:rPr>
              <a:t>Record Keeping</a:t>
            </a:r>
          </a:p>
        </p:txBody>
      </p:sp>
      <p:sp>
        <p:nvSpPr>
          <p:cNvPr id="31" name="TextBox 31"/>
          <p:cNvSpPr txBox="1"/>
          <p:nvPr/>
        </p:nvSpPr>
        <p:spPr>
          <a:xfrm>
            <a:off x="10610183" y="8950473"/>
            <a:ext cx="2872578" cy="691933"/>
          </a:xfrm>
          <a:prstGeom prst="rect">
            <a:avLst/>
          </a:prstGeom>
        </p:spPr>
        <p:txBody>
          <a:bodyPr lIns="0" tIns="0" rIns="0" bIns="0" rtlCol="0" anchor="t">
            <a:spAutoFit/>
          </a:bodyPr>
          <a:lstStyle/>
          <a:p>
            <a:pPr algn="ctr">
              <a:lnSpc>
                <a:spcPts val="2800"/>
              </a:lnSpc>
            </a:pPr>
            <a:r>
              <a:rPr lang="en-US" sz="2000">
                <a:solidFill>
                  <a:srgbClr val="447B9C"/>
                </a:solidFill>
                <a:latin typeface="Poppins Light Bold"/>
              </a:rPr>
              <a:t>Maintenance of proper records</a:t>
            </a:r>
          </a:p>
        </p:txBody>
      </p:sp>
      <p:sp>
        <p:nvSpPr>
          <p:cNvPr id="32" name="Freeform 32"/>
          <p:cNvSpPr/>
          <p:nvPr/>
        </p:nvSpPr>
        <p:spPr>
          <a:xfrm>
            <a:off x="16674273"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7">
              <a:alphaModFix amt="70000"/>
            </a:blip>
            <a:stretch>
              <a:fillRect l="-8701" t="-6316" r="-8701"/>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45484" y="1361248"/>
            <a:ext cx="9171884" cy="903951"/>
          </a:xfrm>
          <a:prstGeom prst="rect">
            <a:avLst/>
          </a:prstGeom>
        </p:spPr>
        <p:txBody>
          <a:bodyPr lIns="0" tIns="0" rIns="0" bIns="0" rtlCol="0" anchor="t">
            <a:spAutoFit/>
          </a:bodyPr>
          <a:lstStyle/>
          <a:p>
            <a:pPr>
              <a:lnSpc>
                <a:spcPts val="7287"/>
              </a:lnSpc>
            </a:pPr>
            <a:r>
              <a:rPr lang="en-US" sz="5649">
                <a:solidFill>
                  <a:srgbClr val="1F4F74"/>
                </a:solidFill>
                <a:latin typeface="Poppins Bold"/>
              </a:rPr>
              <a:t>GOALS &amp; OBJECTIVES</a:t>
            </a:r>
          </a:p>
        </p:txBody>
      </p:sp>
      <p:sp>
        <p:nvSpPr>
          <p:cNvPr id="3" name="TextBox 3"/>
          <p:cNvSpPr txBox="1"/>
          <p:nvPr/>
        </p:nvSpPr>
        <p:spPr>
          <a:xfrm>
            <a:off x="1745484" y="3646215"/>
            <a:ext cx="9254668" cy="3386679"/>
          </a:xfrm>
          <a:prstGeom prst="rect">
            <a:avLst/>
          </a:prstGeom>
        </p:spPr>
        <p:txBody>
          <a:bodyPr lIns="0" tIns="0" rIns="0" bIns="0" rtlCol="0" anchor="t">
            <a:spAutoFit/>
          </a:bodyPr>
          <a:lstStyle/>
          <a:p>
            <a:pPr algn="just">
              <a:lnSpc>
                <a:spcPts val="3886"/>
              </a:lnSpc>
              <a:spcBef>
                <a:spcPct val="0"/>
              </a:spcBef>
            </a:pPr>
            <a:r>
              <a:rPr lang="en-US" sz="2776" spc="69">
                <a:solidFill>
                  <a:srgbClr val="447B9C"/>
                </a:solidFill>
                <a:latin typeface="Poppins Light Bold"/>
              </a:rPr>
              <a:t> Primary objective is to develop a user-friendly, fast, and reliable hospital management system that caters to the needs of our users. We aim to provide a seamless appointment booking experience for users, enable doctors and secretaries to efficiently manage schedules, and grant administrators full control over the system.</a:t>
            </a:r>
          </a:p>
        </p:txBody>
      </p:sp>
      <p:sp>
        <p:nvSpPr>
          <p:cNvPr id="4" name="Freeform 4"/>
          <p:cNvSpPr/>
          <p:nvPr/>
        </p:nvSpPr>
        <p:spPr>
          <a:xfrm>
            <a:off x="16645698"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2">
              <a:alphaModFix amt="70000"/>
            </a:blip>
            <a:stretch>
              <a:fillRect l="-8701" t="-6316" r="-8701"/>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76879" y="-476322"/>
            <a:ext cx="4537638" cy="11315844"/>
            <a:chOff x="0" y="0"/>
            <a:chExt cx="1195098" cy="2980305"/>
          </a:xfrm>
        </p:grpSpPr>
        <p:sp>
          <p:nvSpPr>
            <p:cNvPr id="3" name="Freeform 3"/>
            <p:cNvSpPr/>
            <p:nvPr/>
          </p:nvSpPr>
          <p:spPr>
            <a:xfrm>
              <a:off x="0" y="0"/>
              <a:ext cx="1195098" cy="2980305"/>
            </a:xfrm>
            <a:custGeom>
              <a:avLst/>
              <a:gdLst/>
              <a:ahLst/>
              <a:cxnLst/>
              <a:rect l="l" t="t" r="r" b="b"/>
              <a:pathLst>
                <a:path w="1195098" h="2980305">
                  <a:moveTo>
                    <a:pt x="0" y="0"/>
                  </a:moveTo>
                  <a:lnTo>
                    <a:pt x="1195098" y="0"/>
                  </a:lnTo>
                  <a:lnTo>
                    <a:pt x="1195098" y="2980305"/>
                  </a:lnTo>
                  <a:lnTo>
                    <a:pt x="0" y="2980305"/>
                  </a:lnTo>
                  <a:close/>
                </a:path>
              </a:pathLst>
            </a:custGeom>
            <a:solidFill>
              <a:srgbClr val="1F4F74">
                <a:alpha val="71765"/>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755650"/>
            <a:ext cx="9146866" cy="709262"/>
          </a:xfrm>
          <a:prstGeom prst="rect">
            <a:avLst/>
          </a:prstGeom>
        </p:spPr>
        <p:txBody>
          <a:bodyPr lIns="0" tIns="0" rIns="0" bIns="0" rtlCol="0" anchor="t">
            <a:spAutoFit/>
          </a:bodyPr>
          <a:lstStyle/>
          <a:p>
            <a:pPr>
              <a:lnSpc>
                <a:spcPts val="5522"/>
              </a:lnSpc>
            </a:pPr>
            <a:r>
              <a:rPr lang="en-US" sz="4564">
                <a:solidFill>
                  <a:srgbClr val="1F4F74"/>
                </a:solidFill>
                <a:latin typeface="Poppins Bold"/>
              </a:rPr>
              <a:t>CHALLENGES &amp; DIFFICULTIES</a:t>
            </a:r>
          </a:p>
        </p:txBody>
      </p:sp>
      <p:sp>
        <p:nvSpPr>
          <p:cNvPr id="6" name="TextBox 6"/>
          <p:cNvSpPr txBox="1"/>
          <p:nvPr/>
        </p:nvSpPr>
        <p:spPr>
          <a:xfrm>
            <a:off x="1028700" y="1882598"/>
            <a:ext cx="10915024" cy="7262784"/>
          </a:xfrm>
          <a:prstGeom prst="rect">
            <a:avLst/>
          </a:prstGeom>
        </p:spPr>
        <p:txBody>
          <a:bodyPr lIns="0" tIns="0" rIns="0" bIns="0" rtlCol="0" anchor="t">
            <a:spAutoFit/>
          </a:bodyPr>
          <a:lstStyle/>
          <a:p>
            <a:pPr marL="577552" lvl="1" indent="-288776">
              <a:lnSpc>
                <a:spcPts val="4815"/>
              </a:lnSpc>
              <a:buFont typeface="Arial"/>
              <a:buChar char="•"/>
            </a:pPr>
            <a:r>
              <a:rPr lang="en-US" sz="2675">
                <a:solidFill>
                  <a:srgbClr val="447B9C"/>
                </a:solidFill>
                <a:latin typeface="Poppins Light Bold"/>
              </a:rPr>
              <a:t> During the project, I encountered challenges related to establishing front-end and back-end connections. Additionally, I faced difficulties in designing interfaces and encountered obstacles while attempting to send emails via localhost.</a:t>
            </a:r>
          </a:p>
          <a:p>
            <a:pPr marL="577552" lvl="1" indent="-288776">
              <a:lnSpc>
                <a:spcPts val="4815"/>
              </a:lnSpc>
              <a:buFont typeface="Arial"/>
              <a:buChar char="•"/>
            </a:pPr>
            <a:r>
              <a:rPr lang="en-US" sz="2675">
                <a:solidFill>
                  <a:srgbClr val="447B9C"/>
                </a:solidFill>
                <a:latin typeface="Poppins Light Bold"/>
              </a:rPr>
              <a:t> To overcome these challenges, I adopted a systematic approach by breaking down the code into smaller parts. I diligently searched for the source of errors and utilized various online resources to find solutions.</a:t>
            </a:r>
          </a:p>
          <a:p>
            <a:pPr marL="577552" lvl="1" indent="-288776">
              <a:lnSpc>
                <a:spcPts val="4815"/>
              </a:lnSpc>
              <a:buFont typeface="Arial"/>
              <a:buChar char="•"/>
            </a:pPr>
            <a:r>
              <a:rPr lang="en-US" sz="2675">
                <a:solidFill>
                  <a:srgbClr val="447B9C"/>
                </a:solidFill>
                <a:latin typeface="Poppins Light Bold"/>
              </a:rPr>
              <a:t> It is important to note that these challenges provided valuable insights and knowledge in the areas of front-end and back-end development.</a:t>
            </a:r>
          </a:p>
        </p:txBody>
      </p:sp>
      <p:sp>
        <p:nvSpPr>
          <p:cNvPr id="7" name="AutoShape 7"/>
          <p:cNvSpPr/>
          <p:nvPr/>
        </p:nvSpPr>
        <p:spPr>
          <a:xfrm rot="-10799999">
            <a:off x="15286541" y="5143500"/>
            <a:ext cx="4101854" cy="0"/>
          </a:xfrm>
          <a:prstGeom prst="line">
            <a:avLst/>
          </a:prstGeom>
          <a:ln w="38100" cap="flat">
            <a:solidFill>
              <a:srgbClr val="FFFFFF"/>
            </a:solidFill>
            <a:prstDash val="solid"/>
            <a:headEnd type="none" w="sm" len="sm"/>
            <a:tailEnd type="none" w="sm" len="sm"/>
          </a:ln>
        </p:spPr>
      </p:sp>
      <p:sp>
        <p:nvSpPr>
          <p:cNvPr id="8" name="Freeform 8"/>
          <p:cNvSpPr/>
          <p:nvPr/>
        </p:nvSpPr>
        <p:spPr>
          <a:xfrm>
            <a:off x="14861143" y="4718103"/>
            <a:ext cx="850795" cy="850795"/>
          </a:xfrm>
          <a:custGeom>
            <a:avLst/>
            <a:gdLst/>
            <a:ahLst/>
            <a:cxnLst/>
            <a:rect l="l" t="t" r="r" b="b"/>
            <a:pathLst>
              <a:path w="850795" h="850795">
                <a:moveTo>
                  <a:pt x="0" y="0"/>
                </a:moveTo>
                <a:lnTo>
                  <a:pt x="850795" y="0"/>
                </a:lnTo>
                <a:lnTo>
                  <a:pt x="850795" y="850794"/>
                </a:lnTo>
                <a:lnTo>
                  <a:pt x="0" y="8507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6645698" y="430770"/>
            <a:ext cx="1227204" cy="1195860"/>
          </a:xfrm>
          <a:custGeom>
            <a:avLst/>
            <a:gdLst/>
            <a:ahLst/>
            <a:cxnLst/>
            <a:rect l="l" t="t" r="r" b="b"/>
            <a:pathLst>
              <a:path w="1227204" h="1195860">
                <a:moveTo>
                  <a:pt x="0" y="0"/>
                </a:moveTo>
                <a:lnTo>
                  <a:pt x="1227204" y="0"/>
                </a:lnTo>
                <a:lnTo>
                  <a:pt x="1227204" y="1195860"/>
                </a:lnTo>
                <a:lnTo>
                  <a:pt x="0" y="1195860"/>
                </a:lnTo>
                <a:lnTo>
                  <a:pt x="0" y="0"/>
                </a:lnTo>
                <a:close/>
              </a:path>
            </a:pathLst>
          </a:custGeom>
          <a:blipFill>
            <a:blip r:embed="rId4">
              <a:alphaModFix amt="70000"/>
            </a:blip>
            <a:stretch>
              <a:fillRect l="-8701" t="-6316" r="-870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803</Words>
  <Application>Microsoft Office PowerPoint</Application>
  <PresentationFormat>Özel</PresentationFormat>
  <Paragraphs>76</Paragraphs>
  <Slides>14</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14</vt:i4>
      </vt:variant>
    </vt:vector>
  </HeadingPairs>
  <TitlesOfParts>
    <vt:vector size="20" baseType="lpstr">
      <vt:lpstr>Poppins Light Bold</vt:lpstr>
      <vt:lpstr>Arial</vt:lpstr>
      <vt:lpstr>Calibri</vt:lpstr>
      <vt:lpstr>Poppins Bold Bold</vt:lpstr>
      <vt:lpstr>Poppins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180343-Graduation Project-Presentation</dc:title>
  <cp:lastModifiedBy>Ali Can Doğan</cp:lastModifiedBy>
  <cp:revision>2</cp:revision>
  <dcterms:created xsi:type="dcterms:W3CDTF">2006-08-16T00:00:00Z</dcterms:created>
  <dcterms:modified xsi:type="dcterms:W3CDTF">2023-06-02T10:45:38Z</dcterms:modified>
  <dc:identifier>DAFkluD3U3o</dc:identifier>
</cp:coreProperties>
</file>